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290" y="-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7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09955" y="0"/>
            <a:ext cx="8324088" cy="12649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220724" y="0"/>
            <a:ext cx="6790944" cy="13944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457200" y="0"/>
            <a:ext cx="8229600" cy="119674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457200" y="0"/>
            <a:ext cx="8229600" cy="1196975"/>
          </a:xfrm>
          <a:custGeom>
            <a:avLst/>
            <a:gdLst/>
            <a:ahLst/>
            <a:cxnLst/>
            <a:rect l="l" t="t" r="r" b="b"/>
            <a:pathLst>
              <a:path w="8229600" h="1196975">
                <a:moveTo>
                  <a:pt x="0" y="1196746"/>
                </a:moveTo>
                <a:lnTo>
                  <a:pt x="8229600" y="1196746"/>
                </a:lnTo>
                <a:lnTo>
                  <a:pt x="8229600" y="0"/>
                </a:lnTo>
                <a:lnTo>
                  <a:pt x="0" y="0"/>
                </a:lnTo>
                <a:lnTo>
                  <a:pt x="0" y="1196746"/>
                </a:lnTo>
                <a:close/>
              </a:path>
            </a:pathLst>
          </a:custGeom>
          <a:ln w="9525">
            <a:solidFill>
              <a:srgbClr val="97B8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09955" y="246888"/>
            <a:ext cx="8324088" cy="123748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962" y="72085"/>
            <a:ext cx="8220075" cy="10020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537538"/>
            <a:ext cx="8074659" cy="34010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92251" y="449580"/>
            <a:ext cx="7866888" cy="20665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531619" y="373379"/>
            <a:ext cx="5900928" cy="23713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9546" y="476630"/>
            <a:ext cx="7772400" cy="19716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39546" y="476630"/>
            <a:ext cx="7772400" cy="1924245"/>
          </a:xfrm>
          <a:prstGeom prst="rect">
            <a:avLst/>
          </a:prstGeom>
          <a:ln w="9525">
            <a:solidFill>
              <a:srgbClr val="97B853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R="1333500" algn="ctr">
              <a:lnSpc>
                <a:spcPct val="100000"/>
              </a:lnSpc>
              <a:spcBef>
                <a:spcPts val="305"/>
              </a:spcBef>
            </a:pPr>
            <a:r>
              <a:rPr sz="4000" spc="-15" dirty="0">
                <a:latin typeface="Calibri"/>
                <a:cs typeface="Calibri"/>
              </a:rPr>
              <a:t>Lecture </a:t>
            </a:r>
            <a:r>
              <a:rPr sz="4000" spc="-10" dirty="0">
                <a:latin typeface="Calibri"/>
                <a:cs typeface="Calibri"/>
              </a:rPr>
              <a:t>one  </a:t>
            </a:r>
            <a:endParaRPr lang="en-US" sz="4000" spc="-10" dirty="0" smtClean="0">
              <a:latin typeface="Calibri"/>
              <a:cs typeface="Calibri"/>
            </a:endParaRPr>
          </a:p>
          <a:p>
            <a:pPr marR="1333500" algn="ctr">
              <a:lnSpc>
                <a:spcPct val="100000"/>
              </a:lnSpc>
              <a:spcBef>
                <a:spcPts val="305"/>
              </a:spcBef>
            </a:pPr>
            <a:r>
              <a:rPr lang="en-US" sz="4000" spc="-15" dirty="0" smtClean="0">
                <a:latin typeface="Calibri"/>
                <a:cs typeface="Calibri"/>
              </a:rPr>
              <a:t>(</a:t>
            </a:r>
            <a:r>
              <a:rPr sz="4000" spc="-15" dirty="0" smtClean="0">
                <a:latin typeface="Calibri"/>
                <a:cs typeface="Calibri"/>
              </a:rPr>
              <a:t>Nature </a:t>
            </a:r>
            <a:r>
              <a:rPr sz="4000" spc="-5" dirty="0">
                <a:latin typeface="Calibri"/>
                <a:cs typeface="Calibri"/>
              </a:rPr>
              <a:t>and  </a:t>
            </a:r>
            <a:r>
              <a:rPr sz="4000" spc="-20" dirty="0" smtClean="0">
                <a:latin typeface="Calibri"/>
                <a:cs typeface="Calibri"/>
              </a:rPr>
              <a:t>propagation</a:t>
            </a:r>
            <a:r>
              <a:rPr lang="en-US" sz="4000" spc="-20" dirty="0" smtClean="0">
                <a:latin typeface="Calibri"/>
                <a:cs typeface="Calibri"/>
              </a:rPr>
              <a:t> </a:t>
            </a:r>
            <a:r>
              <a:rPr sz="4000" spc="-5" dirty="0" smtClean="0">
                <a:latin typeface="Calibri"/>
                <a:cs typeface="Calibri"/>
              </a:rPr>
              <a:t>of</a:t>
            </a:r>
            <a:r>
              <a:rPr lang="en-US" sz="4000" spc="-10" dirty="0">
                <a:latin typeface="Calibri"/>
                <a:cs typeface="Calibri"/>
              </a:rPr>
              <a:t> </a:t>
            </a:r>
            <a:r>
              <a:rPr sz="4000" spc="-10" dirty="0" smtClean="0">
                <a:latin typeface="Calibri"/>
                <a:cs typeface="Calibri"/>
              </a:rPr>
              <a:t>light</a:t>
            </a:r>
            <a:r>
              <a:rPr lang="en-US" sz="4000" spc="-10" dirty="0" smtClean="0">
                <a:latin typeface="Calibri"/>
                <a:cs typeface="Calibri"/>
              </a:rPr>
              <a:t>)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89557" y="3412170"/>
            <a:ext cx="5564505" cy="20745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67080" marR="760730" algn="ctr">
              <a:lnSpc>
                <a:spcPct val="110100"/>
              </a:lnSpc>
              <a:spcBef>
                <a:spcPts val="95"/>
              </a:spcBef>
            </a:pPr>
            <a:r>
              <a:rPr sz="3200" spc="-114" dirty="0">
                <a:latin typeface="Calibri"/>
                <a:cs typeface="Calibri"/>
              </a:rPr>
              <a:t>Dr. </a:t>
            </a:r>
            <a:r>
              <a:rPr sz="3200" spc="-5" dirty="0">
                <a:latin typeface="Calibri"/>
                <a:cs typeface="Calibri"/>
              </a:rPr>
              <a:t>Sabah </a:t>
            </a:r>
            <a:r>
              <a:rPr sz="3200" spc="-10" dirty="0">
                <a:latin typeface="Calibri"/>
                <a:cs typeface="Calibri"/>
              </a:rPr>
              <a:t>Ibrahim </a:t>
            </a:r>
            <a:r>
              <a:rPr sz="3200" spc="-5" dirty="0">
                <a:latin typeface="Calibri"/>
                <a:cs typeface="Calibri"/>
              </a:rPr>
              <a:t>Abbas  </a:t>
            </a:r>
            <a:r>
              <a:rPr sz="3200" spc="-15" dirty="0">
                <a:latin typeface="Calibri"/>
                <a:cs typeface="Calibri"/>
              </a:rPr>
              <a:t>Al-Karch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University</a:t>
            </a:r>
            <a:endParaRPr sz="3200">
              <a:latin typeface="Calibri"/>
              <a:cs typeface="Calibri"/>
            </a:endParaRPr>
          </a:p>
          <a:p>
            <a:pPr marL="12065" marR="5080" algn="ctr">
              <a:lnSpc>
                <a:spcPts val="3460"/>
              </a:lnSpc>
              <a:spcBef>
                <a:spcPts val="815"/>
              </a:spcBef>
            </a:pPr>
            <a:r>
              <a:rPr sz="3200" spc="-5" dirty="0">
                <a:latin typeface="Calibri"/>
                <a:cs typeface="Calibri"/>
              </a:rPr>
              <a:t>Sciences </a:t>
            </a:r>
            <a:r>
              <a:rPr sz="3200" spc="-10" dirty="0">
                <a:latin typeface="Calibri"/>
                <a:cs typeface="Calibri"/>
              </a:rPr>
              <a:t>college </a:t>
            </a:r>
            <a:r>
              <a:rPr sz="3200" spc="-5" dirty="0">
                <a:latin typeface="Calibri"/>
                <a:cs typeface="Calibri"/>
              </a:rPr>
              <a:t>–Medical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physics  </a:t>
            </a:r>
            <a:r>
              <a:rPr sz="3200" spc="-5" dirty="0">
                <a:latin typeface="Calibri"/>
                <a:cs typeface="Calibri"/>
              </a:rPr>
              <a:t>department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20724" y="214884"/>
            <a:ext cx="6790944" cy="14264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1043874"/>
          </a:xfrm>
          <a:prstGeom prst="rect">
            <a:avLst/>
          </a:prstGeom>
          <a:ln w="9525">
            <a:solidFill>
              <a:srgbClr val="97B853"/>
            </a:solidFill>
          </a:ln>
        </p:spPr>
        <p:txBody>
          <a:bodyPr vert="horz" wrap="square" lIns="0" tIns="58419" rIns="0" bIns="0" rtlCol="0">
            <a:spAutoFit/>
          </a:bodyPr>
          <a:lstStyle/>
          <a:p>
            <a:pPr marL="3475990" marR="1045844" indent="-2425065">
              <a:lnSpc>
                <a:spcPct val="100000"/>
              </a:lnSpc>
              <a:spcBef>
                <a:spcPts val="459"/>
              </a:spcBef>
            </a:pPr>
            <a:r>
              <a:rPr lang="en-US" spc="-10" dirty="0" smtClean="0"/>
              <a:t>Lecture one (Nature and propagation  of light)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355600" marR="5080" indent="-342900" algn="just">
              <a:lnSpc>
                <a:spcPct val="80000"/>
              </a:lnSpc>
              <a:spcBef>
                <a:spcPts val="750"/>
              </a:spcBef>
              <a:buFont typeface="Arial"/>
              <a:buChar char="•"/>
              <a:tabLst>
                <a:tab pos="356235" algn="l"/>
              </a:tabLst>
            </a:pPr>
            <a:r>
              <a:rPr dirty="0"/>
              <a:t>Radio: </a:t>
            </a:r>
            <a:r>
              <a:rPr spc="-10" dirty="0"/>
              <a:t>Radio </a:t>
            </a:r>
            <a:r>
              <a:rPr spc="-25" dirty="0"/>
              <a:t>waves </a:t>
            </a:r>
            <a:r>
              <a:rPr spc="-15" dirty="0"/>
              <a:t>are  emitted</a:t>
            </a:r>
            <a:r>
              <a:rPr spc="580" dirty="0"/>
              <a:t> </a:t>
            </a:r>
            <a:r>
              <a:rPr dirty="0"/>
              <a:t>and </a:t>
            </a:r>
            <a:r>
              <a:rPr spc="-15" dirty="0"/>
              <a:t>received  </a:t>
            </a:r>
            <a:r>
              <a:rPr spc="-30" dirty="0"/>
              <a:t>by  </a:t>
            </a:r>
            <a:r>
              <a:rPr spc="-15" dirty="0"/>
              <a:t>antennas, </a:t>
            </a:r>
            <a:r>
              <a:rPr dirty="0"/>
              <a:t>which </a:t>
            </a:r>
            <a:r>
              <a:rPr spc="-15" dirty="0"/>
              <a:t>consist </a:t>
            </a:r>
            <a:r>
              <a:rPr dirty="0"/>
              <a:t>of </a:t>
            </a:r>
            <a:r>
              <a:rPr spc="-15" dirty="0"/>
              <a:t>conductors </a:t>
            </a:r>
            <a:r>
              <a:rPr spc="-5" dirty="0"/>
              <a:t>such </a:t>
            </a:r>
            <a:r>
              <a:rPr dirty="0"/>
              <a:t>as </a:t>
            </a:r>
            <a:r>
              <a:rPr spc="-15" dirty="0"/>
              <a:t>metal </a:t>
            </a:r>
            <a:r>
              <a:rPr spc="580" dirty="0"/>
              <a:t> </a:t>
            </a:r>
            <a:r>
              <a:rPr spc="-20" dirty="0"/>
              <a:t>rod resonators. </a:t>
            </a:r>
            <a:r>
              <a:rPr dirty="0"/>
              <a:t>In </a:t>
            </a:r>
            <a:r>
              <a:rPr spc="-5" dirty="0"/>
              <a:t>artificial </a:t>
            </a:r>
            <a:r>
              <a:rPr spc="-15" dirty="0"/>
              <a:t>generation </a:t>
            </a:r>
            <a:r>
              <a:rPr dirty="0"/>
              <a:t>of </a:t>
            </a:r>
            <a:r>
              <a:rPr spc="-15" dirty="0"/>
              <a:t>radio </a:t>
            </a:r>
            <a:r>
              <a:rPr spc="-25" dirty="0"/>
              <a:t>waves,  </a:t>
            </a:r>
            <a:r>
              <a:rPr dirty="0"/>
              <a:t>an </a:t>
            </a:r>
            <a:r>
              <a:rPr spc="-10" dirty="0"/>
              <a:t>electronic </a:t>
            </a:r>
            <a:r>
              <a:rPr spc="-5" dirty="0"/>
              <a:t>device called </a:t>
            </a:r>
            <a:r>
              <a:rPr dirty="0"/>
              <a:t>a </a:t>
            </a:r>
            <a:r>
              <a:rPr spc="-20" dirty="0"/>
              <a:t>transmitter generates </a:t>
            </a:r>
            <a:r>
              <a:rPr dirty="0"/>
              <a:t>an  </a:t>
            </a:r>
            <a:r>
              <a:rPr spc="-15" dirty="0"/>
              <a:t>AC </a:t>
            </a:r>
            <a:r>
              <a:rPr spc="-5" dirty="0"/>
              <a:t>electric </a:t>
            </a:r>
            <a:r>
              <a:rPr spc="-15" dirty="0"/>
              <a:t>current </a:t>
            </a:r>
            <a:r>
              <a:rPr spc="-5" dirty="0"/>
              <a:t>which </a:t>
            </a:r>
            <a:r>
              <a:rPr dirty="0"/>
              <a:t>is </a:t>
            </a:r>
            <a:r>
              <a:rPr spc="-5" dirty="0"/>
              <a:t>applied </a:t>
            </a:r>
            <a:r>
              <a:rPr spc="-15" dirty="0"/>
              <a:t>to </a:t>
            </a:r>
            <a:r>
              <a:rPr dirty="0"/>
              <a:t>an </a:t>
            </a:r>
            <a:r>
              <a:rPr spc="-15" dirty="0"/>
              <a:t>antenna. </a:t>
            </a:r>
            <a:r>
              <a:rPr spc="-10" dirty="0"/>
              <a:t>The  </a:t>
            </a:r>
            <a:r>
              <a:rPr spc="-5" dirty="0"/>
              <a:t>oscillating </a:t>
            </a:r>
            <a:r>
              <a:rPr spc="-10" dirty="0"/>
              <a:t>electrons </a:t>
            </a:r>
            <a:r>
              <a:rPr spc="-5" dirty="0"/>
              <a:t>in </a:t>
            </a:r>
            <a:r>
              <a:rPr dirty="0"/>
              <a:t>the </a:t>
            </a:r>
            <a:r>
              <a:rPr spc="-20" dirty="0"/>
              <a:t>antenna </a:t>
            </a:r>
            <a:r>
              <a:rPr spc="-25" dirty="0"/>
              <a:t>generate </a:t>
            </a:r>
            <a:r>
              <a:rPr spc="-10" dirty="0"/>
              <a:t>oscillating  </a:t>
            </a:r>
            <a:r>
              <a:rPr spc="-5" dirty="0"/>
              <a:t>electric and magnetic fields </a:t>
            </a:r>
            <a:r>
              <a:rPr spc="-15" dirty="0"/>
              <a:t>that </a:t>
            </a:r>
            <a:r>
              <a:rPr spc="-20" dirty="0"/>
              <a:t>radiate </a:t>
            </a:r>
            <a:r>
              <a:rPr spc="-30" dirty="0"/>
              <a:t>away </a:t>
            </a:r>
            <a:r>
              <a:rPr spc="-15" dirty="0"/>
              <a:t>from </a:t>
            </a:r>
            <a:r>
              <a:rPr spc="-10" dirty="0"/>
              <a:t>the  </a:t>
            </a:r>
            <a:r>
              <a:rPr spc="-15" dirty="0"/>
              <a:t>antenna </a:t>
            </a:r>
            <a:r>
              <a:rPr spc="-5" dirty="0"/>
              <a:t>as </a:t>
            </a:r>
            <a:r>
              <a:rPr spc="-15" dirty="0"/>
              <a:t>radio </a:t>
            </a:r>
            <a:r>
              <a:rPr spc="-20" dirty="0"/>
              <a:t>waves. </a:t>
            </a:r>
            <a:r>
              <a:rPr spc="-5" dirty="0"/>
              <a:t>Radio </a:t>
            </a:r>
            <a:r>
              <a:rPr spc="-25" dirty="0"/>
              <a:t>waves </a:t>
            </a:r>
            <a:r>
              <a:rPr spc="-20" dirty="0"/>
              <a:t>are </a:t>
            </a:r>
            <a:r>
              <a:rPr dirty="0"/>
              <a:t>also </a:t>
            </a:r>
            <a:r>
              <a:rPr spc="-15" dirty="0"/>
              <a:t>emitted </a:t>
            </a:r>
            <a:r>
              <a:rPr spc="580" dirty="0"/>
              <a:t> </a:t>
            </a:r>
            <a:r>
              <a:rPr spc="-10" dirty="0"/>
              <a:t>by </a:t>
            </a:r>
            <a:r>
              <a:rPr spc="-30" dirty="0"/>
              <a:t>stars </a:t>
            </a:r>
            <a:r>
              <a:rPr spc="-5" dirty="0"/>
              <a:t>and </a:t>
            </a:r>
            <a:r>
              <a:rPr spc="-20" dirty="0"/>
              <a:t>gases </a:t>
            </a:r>
            <a:r>
              <a:rPr dirty="0"/>
              <a:t>in </a:t>
            </a:r>
            <a:r>
              <a:rPr spc="-5" dirty="0"/>
              <a:t>space. </a:t>
            </a:r>
            <a:r>
              <a:rPr spc="-25" dirty="0"/>
              <a:t>Wavelength </a:t>
            </a:r>
            <a:r>
              <a:rPr spc="-10" dirty="0"/>
              <a:t>(300 </a:t>
            </a:r>
            <a:r>
              <a:rPr dirty="0"/>
              <a:t>mm </a:t>
            </a:r>
            <a:r>
              <a:rPr spc="-10" dirty="0"/>
              <a:t>and  </a:t>
            </a:r>
            <a:r>
              <a:rPr spc="-5" dirty="0"/>
              <a:t>longer)</a:t>
            </a:r>
            <a:r>
              <a:rPr spc="-35" dirty="0"/>
              <a:t> </a:t>
            </a:r>
            <a:r>
              <a:rPr dirty="0"/>
              <a:t>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35940" y="4912614"/>
            <a:ext cx="14605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dirty="0"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56868" y="4912614"/>
            <a:ext cx="7651115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25320" algn="l"/>
                <a:tab pos="3748404" algn="l"/>
                <a:tab pos="5284470" algn="l"/>
                <a:tab pos="6057265" algn="l"/>
                <a:tab pos="7007225" algn="l"/>
              </a:tabLst>
            </a:pPr>
            <a:r>
              <a:rPr sz="2700" dirty="0">
                <a:latin typeface="Calibri"/>
                <a:cs typeface="Calibri"/>
              </a:rPr>
              <a:t>Mic</a:t>
            </a:r>
            <a:r>
              <a:rPr sz="2700" spc="-60" dirty="0">
                <a:latin typeface="Calibri"/>
                <a:cs typeface="Calibri"/>
              </a:rPr>
              <a:t>r</a:t>
            </a:r>
            <a:r>
              <a:rPr sz="2700" spc="-5" dirty="0">
                <a:latin typeface="Calibri"/>
                <a:cs typeface="Calibri"/>
              </a:rPr>
              <a:t>o</a:t>
            </a:r>
            <a:r>
              <a:rPr sz="2700" spc="-45" dirty="0">
                <a:latin typeface="Calibri"/>
                <a:cs typeface="Calibri"/>
              </a:rPr>
              <a:t>w</a:t>
            </a:r>
            <a:r>
              <a:rPr sz="2700" spc="-50" dirty="0">
                <a:latin typeface="Calibri"/>
                <a:cs typeface="Calibri"/>
              </a:rPr>
              <a:t>a</a:t>
            </a:r>
            <a:r>
              <a:rPr sz="2700" spc="-25" dirty="0">
                <a:latin typeface="Calibri"/>
                <a:cs typeface="Calibri"/>
              </a:rPr>
              <a:t>v</a:t>
            </a:r>
            <a:r>
              <a:rPr sz="2700" dirty="0">
                <a:latin typeface="Calibri"/>
                <a:cs typeface="Calibri"/>
              </a:rPr>
              <a:t>e:	Mic</a:t>
            </a:r>
            <a:r>
              <a:rPr sz="2700" spc="-60" dirty="0">
                <a:latin typeface="Calibri"/>
                <a:cs typeface="Calibri"/>
              </a:rPr>
              <a:t>r</a:t>
            </a:r>
            <a:r>
              <a:rPr sz="2700" spc="-5" dirty="0">
                <a:latin typeface="Calibri"/>
                <a:cs typeface="Calibri"/>
              </a:rPr>
              <a:t>o</a:t>
            </a:r>
            <a:r>
              <a:rPr sz="2700" spc="-35" dirty="0">
                <a:latin typeface="Calibri"/>
                <a:cs typeface="Calibri"/>
              </a:rPr>
              <a:t>w</a:t>
            </a:r>
            <a:r>
              <a:rPr sz="2700" spc="-50" dirty="0">
                <a:latin typeface="Calibri"/>
                <a:cs typeface="Calibri"/>
              </a:rPr>
              <a:t>a</a:t>
            </a:r>
            <a:r>
              <a:rPr sz="2700" spc="-25" dirty="0">
                <a:latin typeface="Calibri"/>
                <a:cs typeface="Calibri"/>
              </a:rPr>
              <a:t>v</a:t>
            </a:r>
            <a:r>
              <a:rPr sz="2700" dirty="0">
                <a:latin typeface="Calibri"/>
                <a:cs typeface="Calibri"/>
              </a:rPr>
              <a:t>e	</a:t>
            </a:r>
            <a:r>
              <a:rPr sz="2700" spc="-70" dirty="0">
                <a:latin typeface="Calibri"/>
                <a:cs typeface="Calibri"/>
              </a:rPr>
              <a:t>r</a:t>
            </a:r>
            <a:r>
              <a:rPr sz="2700" spc="-10" dirty="0">
                <a:latin typeface="Calibri"/>
                <a:cs typeface="Calibri"/>
              </a:rPr>
              <a:t>a</a:t>
            </a:r>
            <a:r>
              <a:rPr sz="2700" spc="-5" dirty="0">
                <a:latin typeface="Calibri"/>
                <a:cs typeface="Calibri"/>
              </a:rPr>
              <a:t>d</a:t>
            </a:r>
            <a:r>
              <a:rPr sz="2700" spc="-15" dirty="0">
                <a:latin typeface="Calibri"/>
                <a:cs typeface="Calibri"/>
              </a:rPr>
              <a:t>i</a:t>
            </a:r>
            <a:r>
              <a:rPr sz="2700" spc="-25" dirty="0">
                <a:latin typeface="Calibri"/>
                <a:cs typeface="Calibri"/>
              </a:rPr>
              <a:t>a</a:t>
            </a:r>
            <a:r>
              <a:rPr sz="2700" dirty="0">
                <a:latin typeface="Calibri"/>
                <a:cs typeface="Calibri"/>
              </a:rPr>
              <a:t>tion	will	</a:t>
            </a:r>
            <a:r>
              <a:rPr sz="2700" spc="-30" dirty="0">
                <a:latin typeface="Calibri"/>
                <a:cs typeface="Calibri"/>
              </a:rPr>
              <a:t>c</a:t>
            </a:r>
            <a:r>
              <a:rPr sz="2700" spc="-5" dirty="0">
                <a:latin typeface="Calibri"/>
                <a:cs typeface="Calibri"/>
              </a:rPr>
              <a:t>o</a:t>
            </a:r>
            <a:r>
              <a:rPr sz="2700" spc="5" dirty="0">
                <a:latin typeface="Calibri"/>
                <a:cs typeface="Calibri"/>
              </a:rPr>
              <a:t>o</a:t>
            </a:r>
            <a:r>
              <a:rPr sz="2700" dirty="0">
                <a:latin typeface="Calibri"/>
                <a:cs typeface="Calibri"/>
              </a:rPr>
              <a:t>k	</a:t>
            </a:r>
            <a:r>
              <a:rPr sz="2700" spc="-35" dirty="0">
                <a:latin typeface="Calibri"/>
                <a:cs typeface="Calibri"/>
              </a:rPr>
              <a:t>y</a:t>
            </a:r>
            <a:r>
              <a:rPr sz="2700" spc="-5" dirty="0">
                <a:latin typeface="Calibri"/>
                <a:cs typeface="Calibri"/>
              </a:rPr>
              <a:t>our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79144" y="5241747"/>
            <a:ext cx="7729855" cy="1096010"/>
          </a:xfrm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12700" marR="5080" algn="just">
              <a:lnSpc>
                <a:spcPct val="80000"/>
              </a:lnSpc>
              <a:spcBef>
                <a:spcPts val="750"/>
              </a:spcBef>
            </a:pPr>
            <a:r>
              <a:rPr sz="2700" spc="-10" dirty="0">
                <a:latin typeface="Calibri"/>
                <a:cs typeface="Calibri"/>
              </a:rPr>
              <a:t>popcorn </a:t>
            </a:r>
            <a:r>
              <a:rPr sz="2700" spc="-5" dirty="0">
                <a:latin typeface="Calibri"/>
                <a:cs typeface="Calibri"/>
              </a:rPr>
              <a:t>in </a:t>
            </a:r>
            <a:r>
              <a:rPr sz="2700" spc="-15" dirty="0">
                <a:latin typeface="Calibri"/>
                <a:cs typeface="Calibri"/>
              </a:rPr>
              <a:t>just </a:t>
            </a:r>
            <a:r>
              <a:rPr sz="2700" dirty="0">
                <a:latin typeface="Calibri"/>
                <a:cs typeface="Calibri"/>
              </a:rPr>
              <a:t>a </a:t>
            </a:r>
            <a:r>
              <a:rPr sz="2700" spc="-25" dirty="0">
                <a:latin typeface="Calibri"/>
                <a:cs typeface="Calibri"/>
              </a:rPr>
              <a:t>few </a:t>
            </a:r>
            <a:r>
              <a:rPr sz="2700" spc="-5" dirty="0">
                <a:latin typeface="Calibri"/>
                <a:cs typeface="Calibri"/>
              </a:rPr>
              <a:t>minutes, but </a:t>
            </a:r>
            <a:r>
              <a:rPr sz="2700" dirty="0">
                <a:latin typeface="Calibri"/>
                <a:cs typeface="Calibri"/>
              </a:rPr>
              <a:t>is also </a:t>
            </a:r>
            <a:r>
              <a:rPr sz="2700" spc="-10" dirty="0">
                <a:latin typeface="Calibri"/>
                <a:cs typeface="Calibri"/>
              </a:rPr>
              <a:t>used </a:t>
            </a:r>
            <a:r>
              <a:rPr sz="2700" spc="-20" dirty="0">
                <a:latin typeface="Calibri"/>
                <a:cs typeface="Calibri"/>
              </a:rPr>
              <a:t>by  astronomers </a:t>
            </a:r>
            <a:r>
              <a:rPr sz="2700" spc="-15" dirty="0">
                <a:latin typeface="Calibri"/>
                <a:cs typeface="Calibri"/>
              </a:rPr>
              <a:t>to </a:t>
            </a:r>
            <a:r>
              <a:rPr sz="2700" spc="-5" dirty="0">
                <a:latin typeface="Calibri"/>
                <a:cs typeface="Calibri"/>
              </a:rPr>
              <a:t>learn about </a:t>
            </a:r>
            <a:r>
              <a:rPr sz="2700" spc="-10" dirty="0">
                <a:latin typeface="Calibri"/>
                <a:cs typeface="Calibri"/>
              </a:rPr>
              <a:t>the </a:t>
            </a:r>
            <a:r>
              <a:rPr sz="2700" spc="-15" dirty="0">
                <a:latin typeface="Calibri"/>
                <a:cs typeface="Calibri"/>
              </a:rPr>
              <a:t>structure </a:t>
            </a:r>
            <a:r>
              <a:rPr sz="2700" dirty="0">
                <a:latin typeface="Calibri"/>
                <a:cs typeface="Calibri"/>
              </a:rPr>
              <a:t>of </a:t>
            </a:r>
            <a:r>
              <a:rPr sz="2700" spc="-10" dirty="0">
                <a:latin typeface="Calibri"/>
                <a:cs typeface="Calibri"/>
              </a:rPr>
              <a:t>nearby  galaxies.</a:t>
            </a:r>
            <a:endParaRPr sz="2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99288" y="60960"/>
            <a:ext cx="8458200" cy="17617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ln w="9525">
            <a:solidFill>
              <a:srgbClr val="97B853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245"/>
              </a:lnSpc>
            </a:pPr>
            <a:r>
              <a:rPr sz="4000" spc="-15" dirty="0">
                <a:latin typeface="Calibri"/>
                <a:cs typeface="Calibri"/>
              </a:rPr>
              <a:t>Lecture </a:t>
            </a:r>
            <a:r>
              <a:rPr sz="4000" spc="-5" dirty="0">
                <a:latin typeface="Calibri"/>
                <a:cs typeface="Calibri"/>
              </a:rPr>
              <a:t>one </a:t>
            </a:r>
            <a:r>
              <a:rPr sz="4000" spc="-15" dirty="0">
                <a:latin typeface="Calibri"/>
                <a:cs typeface="Calibri"/>
              </a:rPr>
              <a:t>(Nature </a:t>
            </a:r>
            <a:r>
              <a:rPr sz="4000" spc="-5" dirty="0">
                <a:latin typeface="Calibri"/>
                <a:cs typeface="Calibri"/>
              </a:rPr>
              <a:t>and</a:t>
            </a:r>
            <a:r>
              <a:rPr sz="4000" spc="-25" dirty="0">
                <a:latin typeface="Calibri"/>
                <a:cs typeface="Calibri"/>
              </a:rPr>
              <a:t> </a:t>
            </a:r>
            <a:r>
              <a:rPr sz="4000" spc="-20" dirty="0">
                <a:latin typeface="Calibri"/>
                <a:cs typeface="Calibri"/>
              </a:rPr>
              <a:t>propagation</a:t>
            </a:r>
            <a:endParaRPr sz="4000">
              <a:latin typeface="Calibri"/>
              <a:cs typeface="Calibri"/>
            </a:endParaRPr>
          </a:p>
          <a:p>
            <a:pPr marL="635" algn="ctr">
              <a:lnSpc>
                <a:spcPts val="4755"/>
              </a:lnSpc>
            </a:pPr>
            <a:r>
              <a:rPr sz="4000" spc="-5" dirty="0">
                <a:latin typeface="Calibri"/>
                <a:cs typeface="Calibri"/>
              </a:rPr>
              <a:t>of</a:t>
            </a:r>
            <a:r>
              <a:rPr sz="4000" spc="-10" dirty="0">
                <a:latin typeface="Calibri"/>
                <a:cs typeface="Calibri"/>
              </a:rPr>
              <a:t> light)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1561541"/>
            <a:ext cx="8074659" cy="4538980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355600" marR="7620" indent="-342900" algn="just">
              <a:lnSpc>
                <a:spcPct val="80100"/>
              </a:lnSpc>
              <a:spcBef>
                <a:spcPts val="585"/>
              </a:spcBef>
              <a:buFont typeface="Arial"/>
              <a:buChar char="•"/>
              <a:tabLst>
                <a:tab pos="356235" algn="l"/>
              </a:tabLst>
            </a:pPr>
            <a:r>
              <a:rPr sz="2000" spc="-10" dirty="0">
                <a:latin typeface="Calibri"/>
                <a:cs typeface="Calibri"/>
              </a:rPr>
              <a:t>Infrared: </a:t>
            </a:r>
            <a:r>
              <a:rPr sz="2000" spc="-5" dirty="0">
                <a:latin typeface="Calibri"/>
                <a:cs typeface="Calibri"/>
              </a:rPr>
              <a:t>Night </a:t>
            </a:r>
            <a:r>
              <a:rPr sz="2000" dirty="0">
                <a:latin typeface="Calibri"/>
                <a:cs typeface="Calibri"/>
              </a:rPr>
              <a:t>vision </a:t>
            </a:r>
            <a:r>
              <a:rPr sz="2000" spc="-5" dirty="0">
                <a:latin typeface="Calibri"/>
                <a:cs typeface="Calibri"/>
              </a:rPr>
              <a:t>goggles pick </a:t>
            </a:r>
            <a:r>
              <a:rPr sz="2000" dirty="0">
                <a:latin typeface="Calibri"/>
                <a:cs typeface="Calibri"/>
              </a:rPr>
              <a:t>up the </a:t>
            </a:r>
            <a:r>
              <a:rPr sz="2000" spc="-15" dirty="0">
                <a:latin typeface="Calibri"/>
                <a:cs typeface="Calibri"/>
              </a:rPr>
              <a:t>infrared </a:t>
            </a:r>
            <a:r>
              <a:rPr sz="2000" spc="-5" dirty="0">
                <a:latin typeface="Calibri"/>
                <a:cs typeface="Calibri"/>
              </a:rPr>
              <a:t>light emitted by our skin  </a:t>
            </a:r>
            <a:r>
              <a:rPr sz="2000" dirty="0">
                <a:latin typeface="Calibri"/>
                <a:cs typeface="Calibri"/>
              </a:rPr>
              <a:t>and </a:t>
            </a:r>
            <a:r>
              <a:rPr sz="2000" spc="-5" dirty="0">
                <a:latin typeface="Calibri"/>
                <a:cs typeface="Calibri"/>
              </a:rPr>
              <a:t>objects with </a:t>
            </a:r>
            <a:r>
              <a:rPr sz="2000" spc="-10" dirty="0">
                <a:latin typeface="Calibri"/>
                <a:cs typeface="Calibri"/>
              </a:rPr>
              <a:t>heat. </a:t>
            </a:r>
            <a:r>
              <a:rPr sz="2000" spc="-5" dirty="0">
                <a:latin typeface="Calibri"/>
                <a:cs typeface="Calibri"/>
              </a:rPr>
              <a:t>In space, </a:t>
            </a:r>
            <a:r>
              <a:rPr sz="2000" spc="-10" dirty="0">
                <a:latin typeface="Calibri"/>
                <a:cs typeface="Calibri"/>
              </a:rPr>
              <a:t>infrared </a:t>
            </a:r>
            <a:r>
              <a:rPr sz="2000" spc="-5" dirty="0">
                <a:latin typeface="Calibri"/>
                <a:cs typeface="Calibri"/>
              </a:rPr>
              <a:t>light helps us </a:t>
            </a:r>
            <a:r>
              <a:rPr sz="2000" dirty="0">
                <a:latin typeface="Calibri"/>
                <a:cs typeface="Calibri"/>
              </a:rPr>
              <a:t>map the </a:t>
            </a:r>
            <a:r>
              <a:rPr sz="2000" spc="-10" dirty="0">
                <a:latin typeface="Calibri"/>
                <a:cs typeface="Calibri"/>
              </a:rPr>
              <a:t>dust  </a:t>
            </a:r>
            <a:r>
              <a:rPr sz="2000" spc="-5" dirty="0">
                <a:latin typeface="Calibri"/>
                <a:cs typeface="Calibri"/>
              </a:rPr>
              <a:t>between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stars.</a:t>
            </a:r>
            <a:endParaRPr sz="20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80000"/>
              </a:lnSpc>
              <a:spcBef>
                <a:spcPts val="480"/>
              </a:spcBef>
              <a:buFont typeface="Arial"/>
              <a:buChar char="•"/>
              <a:tabLst>
                <a:tab pos="414020" algn="l"/>
              </a:tabLst>
            </a:pPr>
            <a:r>
              <a:rPr dirty="0"/>
              <a:t>	</a:t>
            </a:r>
            <a:r>
              <a:rPr sz="2000" spc="-5" dirty="0">
                <a:latin typeface="Calibri"/>
                <a:cs typeface="Calibri"/>
              </a:rPr>
              <a:t>Visible: </a:t>
            </a:r>
            <a:r>
              <a:rPr sz="2000" dirty="0">
                <a:latin typeface="Calibri"/>
                <a:cs typeface="Calibri"/>
              </a:rPr>
              <a:t>Our </a:t>
            </a:r>
            <a:r>
              <a:rPr sz="2000" spc="-5" dirty="0">
                <a:latin typeface="Calibri"/>
                <a:cs typeface="Calibri"/>
              </a:rPr>
              <a:t>eyes </a:t>
            </a:r>
            <a:r>
              <a:rPr sz="2000" spc="-10" dirty="0">
                <a:latin typeface="Calibri"/>
                <a:cs typeface="Calibri"/>
              </a:rPr>
              <a:t>detect </a:t>
            </a:r>
            <a:r>
              <a:rPr sz="2000" dirty="0">
                <a:latin typeface="Calibri"/>
                <a:cs typeface="Calibri"/>
              </a:rPr>
              <a:t>visible </a:t>
            </a:r>
            <a:r>
              <a:rPr sz="2000" spc="-5" dirty="0">
                <a:latin typeface="Calibri"/>
                <a:cs typeface="Calibri"/>
              </a:rPr>
              <a:t>light, light bulbs, and </a:t>
            </a:r>
            <a:r>
              <a:rPr sz="2000" spc="-20" dirty="0">
                <a:latin typeface="Calibri"/>
                <a:cs typeface="Calibri"/>
              </a:rPr>
              <a:t>stars </a:t>
            </a:r>
            <a:r>
              <a:rPr sz="2000" dirty="0">
                <a:latin typeface="Calibri"/>
                <a:cs typeface="Calibri"/>
              </a:rPr>
              <a:t>all </a:t>
            </a:r>
            <a:r>
              <a:rPr sz="2000" spc="-5" dirty="0">
                <a:latin typeface="Calibri"/>
                <a:cs typeface="Calibri"/>
              </a:rPr>
              <a:t>emit </a:t>
            </a:r>
            <a:r>
              <a:rPr sz="2000" dirty="0">
                <a:latin typeface="Calibri"/>
                <a:cs typeface="Calibri"/>
              </a:rPr>
              <a:t>visible  </a:t>
            </a:r>
            <a:r>
              <a:rPr sz="2000" spc="-5" dirty="0">
                <a:latin typeface="Calibri"/>
                <a:cs typeface="Calibri"/>
              </a:rPr>
              <a:t>light. </a:t>
            </a:r>
            <a:r>
              <a:rPr sz="2000" spc="-10" dirty="0">
                <a:latin typeface="Calibri"/>
                <a:cs typeface="Calibri"/>
              </a:rPr>
              <a:t>Ultraviolet: Ultraviolet radiation </a:t>
            </a:r>
            <a:r>
              <a:rPr sz="2000" spc="-5" dirty="0">
                <a:latin typeface="Calibri"/>
                <a:cs typeface="Calibri"/>
              </a:rPr>
              <a:t>is </a:t>
            </a:r>
            <a:r>
              <a:rPr sz="2000" spc="-10" dirty="0">
                <a:latin typeface="Calibri"/>
                <a:cs typeface="Calibri"/>
              </a:rPr>
              <a:t>emitted </a:t>
            </a:r>
            <a:r>
              <a:rPr sz="2000" spc="-15" dirty="0">
                <a:latin typeface="Calibri"/>
                <a:cs typeface="Calibri"/>
              </a:rPr>
              <a:t>by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5" dirty="0">
                <a:latin typeface="Calibri"/>
                <a:cs typeface="Calibri"/>
              </a:rPr>
              <a:t>Sun </a:t>
            </a:r>
            <a:r>
              <a:rPr sz="2000" dirty="0">
                <a:latin typeface="Calibri"/>
                <a:cs typeface="Calibri"/>
              </a:rPr>
              <a:t>and </a:t>
            </a:r>
            <a:r>
              <a:rPr sz="2000" spc="-5" dirty="0">
                <a:latin typeface="Calibri"/>
                <a:cs typeface="Calibri"/>
              </a:rPr>
              <a:t>is the  reason skin tans </a:t>
            </a:r>
            <a:r>
              <a:rPr sz="2000" dirty="0">
                <a:latin typeface="Calibri"/>
                <a:cs typeface="Calibri"/>
              </a:rPr>
              <a:t>and </a:t>
            </a:r>
            <a:r>
              <a:rPr sz="2000" spc="-5" dirty="0">
                <a:latin typeface="Calibri"/>
                <a:cs typeface="Calibri"/>
              </a:rPr>
              <a:t>burns. </a:t>
            </a:r>
            <a:r>
              <a:rPr sz="2000" dirty="0">
                <a:latin typeface="Calibri"/>
                <a:cs typeface="Calibri"/>
              </a:rPr>
              <a:t>"Hot" </a:t>
            </a:r>
            <a:r>
              <a:rPr sz="2000" spc="-5" dirty="0">
                <a:latin typeface="Calibri"/>
                <a:cs typeface="Calibri"/>
              </a:rPr>
              <a:t>objects in space </a:t>
            </a:r>
            <a:r>
              <a:rPr sz="2000" dirty="0">
                <a:latin typeface="Calibri"/>
                <a:cs typeface="Calibri"/>
              </a:rPr>
              <a:t>emit UV </a:t>
            </a:r>
            <a:r>
              <a:rPr sz="2000" spc="-10" dirty="0">
                <a:latin typeface="Calibri"/>
                <a:cs typeface="Calibri"/>
              </a:rPr>
              <a:t>radiation </a:t>
            </a:r>
            <a:r>
              <a:rPr sz="2000" spc="-5" dirty="0">
                <a:latin typeface="Calibri"/>
                <a:cs typeface="Calibri"/>
              </a:rPr>
              <a:t>as  well.is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10" dirty="0">
                <a:latin typeface="Calibri"/>
                <a:cs typeface="Calibri"/>
              </a:rPr>
              <a:t>longest </a:t>
            </a:r>
            <a:r>
              <a:rPr sz="2000" spc="-15" dirty="0">
                <a:latin typeface="Calibri"/>
                <a:cs typeface="Calibri"/>
              </a:rPr>
              <a:t>wavelength </a:t>
            </a:r>
            <a:r>
              <a:rPr sz="2000" spc="-10" dirty="0">
                <a:latin typeface="Calibri"/>
                <a:cs typeface="Calibri"/>
              </a:rPr>
              <a:t>radiation </a:t>
            </a:r>
            <a:r>
              <a:rPr sz="2000" dirty="0">
                <a:latin typeface="Calibri"/>
                <a:cs typeface="Calibri"/>
              </a:rPr>
              <a:t>whose </a:t>
            </a:r>
            <a:r>
              <a:rPr sz="2000" spc="-10" dirty="0">
                <a:latin typeface="Calibri"/>
                <a:cs typeface="Calibri"/>
              </a:rPr>
              <a:t>photons are </a:t>
            </a:r>
            <a:r>
              <a:rPr sz="2000" spc="-5" dirty="0">
                <a:latin typeface="Calibri"/>
                <a:cs typeface="Calibri"/>
              </a:rPr>
              <a:t>energetic  enough </a:t>
            </a:r>
            <a:r>
              <a:rPr sz="2000" spc="-15" dirty="0">
                <a:latin typeface="Calibri"/>
                <a:cs typeface="Calibri"/>
              </a:rPr>
              <a:t>to ionize </a:t>
            </a:r>
            <a:r>
              <a:rPr sz="2000" spc="-10" dirty="0">
                <a:latin typeface="Calibri"/>
                <a:cs typeface="Calibri"/>
              </a:rPr>
              <a:t>atoms, separating </a:t>
            </a:r>
            <a:r>
              <a:rPr sz="2000" spc="-5" dirty="0">
                <a:latin typeface="Calibri"/>
                <a:cs typeface="Calibri"/>
              </a:rPr>
              <a:t>electrons </a:t>
            </a:r>
            <a:r>
              <a:rPr sz="2000" spc="-15" dirty="0">
                <a:latin typeface="Calibri"/>
                <a:cs typeface="Calibri"/>
              </a:rPr>
              <a:t>from </a:t>
            </a:r>
            <a:r>
              <a:rPr sz="2000" dirty="0">
                <a:latin typeface="Calibri"/>
                <a:cs typeface="Calibri"/>
              </a:rPr>
              <a:t>them, and thus causing  </a:t>
            </a:r>
            <a:r>
              <a:rPr sz="2000" spc="-5" dirty="0">
                <a:latin typeface="Calibri"/>
                <a:cs typeface="Calibri"/>
              </a:rPr>
              <a:t>chemical reactions. Short </a:t>
            </a:r>
            <a:r>
              <a:rPr sz="2000" spc="-15" dirty="0">
                <a:latin typeface="Calibri"/>
                <a:cs typeface="Calibri"/>
              </a:rPr>
              <a:t>wavelength </a:t>
            </a:r>
            <a:r>
              <a:rPr sz="2000" spc="-5" dirty="0">
                <a:latin typeface="Calibri"/>
                <a:cs typeface="Calibri"/>
              </a:rPr>
              <a:t>UV </a:t>
            </a:r>
            <a:r>
              <a:rPr sz="2000" dirty="0">
                <a:latin typeface="Calibri"/>
                <a:cs typeface="Calibri"/>
              </a:rPr>
              <a:t>and the </a:t>
            </a:r>
            <a:r>
              <a:rPr sz="2000" spc="-10" dirty="0">
                <a:latin typeface="Calibri"/>
                <a:cs typeface="Calibri"/>
              </a:rPr>
              <a:t>shorter </a:t>
            </a:r>
            <a:r>
              <a:rPr sz="2000" spc="-15" dirty="0">
                <a:latin typeface="Calibri"/>
                <a:cs typeface="Calibri"/>
              </a:rPr>
              <a:t>wavelength  </a:t>
            </a:r>
            <a:r>
              <a:rPr sz="2000" spc="-5" dirty="0">
                <a:latin typeface="Calibri"/>
                <a:cs typeface="Calibri"/>
              </a:rPr>
              <a:t>radiation </a:t>
            </a:r>
            <a:r>
              <a:rPr sz="2000" spc="-10" dirty="0">
                <a:latin typeface="Calibri"/>
                <a:cs typeface="Calibri"/>
              </a:rPr>
              <a:t>above </a:t>
            </a:r>
            <a:r>
              <a:rPr sz="2000" spc="-5" dirty="0">
                <a:latin typeface="Calibri"/>
                <a:cs typeface="Calibri"/>
              </a:rPr>
              <a:t>it </a:t>
            </a:r>
            <a:r>
              <a:rPr sz="2000" spc="-15" dirty="0">
                <a:latin typeface="Calibri"/>
                <a:cs typeface="Calibri"/>
              </a:rPr>
              <a:t>(X-rays </a:t>
            </a:r>
            <a:r>
              <a:rPr sz="2000" dirty="0">
                <a:latin typeface="Calibri"/>
                <a:cs typeface="Calibri"/>
              </a:rPr>
              <a:t>and </a:t>
            </a:r>
            <a:r>
              <a:rPr sz="2000" spc="-10" dirty="0">
                <a:latin typeface="Calibri"/>
                <a:cs typeface="Calibri"/>
              </a:rPr>
              <a:t>gamma </a:t>
            </a:r>
            <a:r>
              <a:rPr sz="2000" spc="-20" dirty="0">
                <a:latin typeface="Calibri"/>
                <a:cs typeface="Calibri"/>
              </a:rPr>
              <a:t>rays) </a:t>
            </a:r>
            <a:r>
              <a:rPr sz="2000" spc="-10" dirty="0">
                <a:latin typeface="Calibri"/>
                <a:cs typeface="Calibri"/>
              </a:rPr>
              <a:t>are </a:t>
            </a:r>
            <a:r>
              <a:rPr sz="2000" spc="-5" dirty="0">
                <a:latin typeface="Calibri"/>
                <a:cs typeface="Calibri"/>
              </a:rPr>
              <a:t>called </a:t>
            </a:r>
            <a:r>
              <a:rPr sz="2000" dirty="0">
                <a:latin typeface="Calibri"/>
                <a:cs typeface="Calibri"/>
              </a:rPr>
              <a:t>ionizing </a:t>
            </a:r>
            <a:r>
              <a:rPr sz="2000" spc="-10" dirty="0">
                <a:latin typeface="Calibri"/>
                <a:cs typeface="Calibri"/>
              </a:rPr>
              <a:t>radiation,  </a:t>
            </a:r>
            <a:r>
              <a:rPr sz="2000" dirty="0">
                <a:latin typeface="Calibri"/>
                <a:cs typeface="Calibri"/>
              </a:rPr>
              <a:t>and </a:t>
            </a:r>
            <a:r>
              <a:rPr sz="2000" spc="-10" dirty="0">
                <a:latin typeface="Calibri"/>
                <a:cs typeface="Calibri"/>
              </a:rPr>
              <a:t>exposure to </a:t>
            </a:r>
            <a:r>
              <a:rPr sz="2000" dirty="0">
                <a:latin typeface="Calibri"/>
                <a:cs typeface="Calibri"/>
              </a:rPr>
              <a:t>them </a:t>
            </a:r>
            <a:r>
              <a:rPr sz="2000" spc="-5" dirty="0">
                <a:latin typeface="Calibri"/>
                <a:cs typeface="Calibri"/>
              </a:rPr>
              <a:t>can damage living </a:t>
            </a:r>
            <a:r>
              <a:rPr sz="2000" dirty="0">
                <a:latin typeface="Calibri"/>
                <a:cs typeface="Calibri"/>
              </a:rPr>
              <a:t>tissue, making them a </a:t>
            </a:r>
            <a:r>
              <a:rPr sz="2000" spc="-5" dirty="0">
                <a:latin typeface="Calibri"/>
                <a:cs typeface="Calibri"/>
              </a:rPr>
              <a:t>health  </a:t>
            </a:r>
            <a:r>
              <a:rPr sz="2000" spc="-10" dirty="0">
                <a:latin typeface="Calibri"/>
                <a:cs typeface="Calibri"/>
              </a:rPr>
              <a:t>hazard. </a:t>
            </a:r>
            <a:r>
              <a:rPr sz="2000" spc="-5" dirty="0">
                <a:latin typeface="Calibri"/>
                <a:cs typeface="Calibri"/>
              </a:rPr>
              <a:t>UV </a:t>
            </a:r>
            <a:r>
              <a:rPr sz="2000" spc="-10" dirty="0">
                <a:latin typeface="Calibri"/>
                <a:cs typeface="Calibri"/>
              </a:rPr>
              <a:t>can </a:t>
            </a:r>
            <a:r>
              <a:rPr sz="2000" spc="-5" dirty="0">
                <a:latin typeface="Calibri"/>
                <a:cs typeface="Calibri"/>
              </a:rPr>
              <a:t>also cause </a:t>
            </a:r>
            <a:r>
              <a:rPr sz="2000" spc="-10" dirty="0">
                <a:latin typeface="Calibri"/>
                <a:cs typeface="Calibri"/>
              </a:rPr>
              <a:t>many substances </a:t>
            </a:r>
            <a:r>
              <a:rPr sz="2000" spc="-15" dirty="0">
                <a:latin typeface="Calibri"/>
                <a:cs typeface="Calibri"/>
              </a:rPr>
              <a:t>to </a:t>
            </a:r>
            <a:r>
              <a:rPr sz="2000" spc="-5" dirty="0">
                <a:latin typeface="Calibri"/>
                <a:cs typeface="Calibri"/>
              </a:rPr>
              <a:t>glow with </a:t>
            </a:r>
            <a:r>
              <a:rPr sz="2000" dirty="0">
                <a:latin typeface="Calibri"/>
                <a:cs typeface="Calibri"/>
              </a:rPr>
              <a:t>visible </a:t>
            </a:r>
            <a:r>
              <a:rPr sz="2000" spc="-5" dirty="0">
                <a:latin typeface="Calibri"/>
                <a:cs typeface="Calibri"/>
              </a:rPr>
              <a:t>light; this  is called fluorescence. </a:t>
            </a:r>
            <a:r>
              <a:rPr sz="2000" spc="-25" dirty="0">
                <a:latin typeface="Calibri"/>
                <a:cs typeface="Calibri"/>
              </a:rPr>
              <a:t>At </a:t>
            </a:r>
            <a:r>
              <a:rPr sz="2000" spc="-10" dirty="0">
                <a:latin typeface="Calibri"/>
                <a:cs typeface="Calibri"/>
              </a:rPr>
              <a:t>the </a:t>
            </a:r>
            <a:r>
              <a:rPr sz="2000" dirty="0">
                <a:latin typeface="Calibri"/>
                <a:cs typeface="Calibri"/>
              </a:rPr>
              <a:t>middle </a:t>
            </a:r>
            <a:r>
              <a:rPr sz="2000" spc="-15" dirty="0">
                <a:latin typeface="Calibri"/>
                <a:cs typeface="Calibri"/>
              </a:rPr>
              <a:t>range </a:t>
            </a:r>
            <a:r>
              <a:rPr sz="2000" spc="-5" dirty="0">
                <a:latin typeface="Calibri"/>
                <a:cs typeface="Calibri"/>
              </a:rPr>
              <a:t>of </a:t>
            </a:r>
            <a:r>
              <a:rPr sz="2000" spc="-55" dirty="0">
                <a:latin typeface="Calibri"/>
                <a:cs typeface="Calibri"/>
              </a:rPr>
              <a:t>UV, </a:t>
            </a:r>
            <a:r>
              <a:rPr sz="2000" spc="-5" dirty="0">
                <a:latin typeface="Calibri"/>
                <a:cs typeface="Calibri"/>
              </a:rPr>
              <a:t>UV </a:t>
            </a:r>
            <a:r>
              <a:rPr sz="2000" spc="-30" dirty="0">
                <a:latin typeface="Calibri"/>
                <a:cs typeface="Calibri"/>
              </a:rPr>
              <a:t>rays </a:t>
            </a:r>
            <a:r>
              <a:rPr sz="2000" spc="-5" dirty="0">
                <a:latin typeface="Calibri"/>
                <a:cs typeface="Calibri"/>
              </a:rPr>
              <a:t>cannot </a:t>
            </a:r>
            <a:r>
              <a:rPr sz="2000" spc="-15" dirty="0">
                <a:latin typeface="Calibri"/>
                <a:cs typeface="Calibri"/>
              </a:rPr>
              <a:t>ionize  </a:t>
            </a:r>
            <a:r>
              <a:rPr sz="2000" dirty="0">
                <a:latin typeface="Calibri"/>
                <a:cs typeface="Calibri"/>
              </a:rPr>
              <a:t>but </a:t>
            </a:r>
            <a:r>
              <a:rPr sz="2000" spc="-5" dirty="0">
                <a:latin typeface="Calibri"/>
                <a:cs typeface="Calibri"/>
              </a:rPr>
              <a:t>can break chemical bonds, making </a:t>
            </a:r>
            <a:r>
              <a:rPr sz="2000" dirty="0">
                <a:latin typeface="Calibri"/>
                <a:cs typeface="Calibri"/>
              </a:rPr>
              <a:t>molecules </a:t>
            </a:r>
            <a:r>
              <a:rPr sz="2000" spc="-5" dirty="0">
                <a:latin typeface="Calibri"/>
                <a:cs typeface="Calibri"/>
              </a:rPr>
              <a:t>unusually </a:t>
            </a:r>
            <a:r>
              <a:rPr sz="2000" spc="-10" dirty="0">
                <a:latin typeface="Calibri"/>
                <a:cs typeface="Calibri"/>
              </a:rPr>
              <a:t>reactive.  </a:t>
            </a:r>
            <a:r>
              <a:rPr sz="2000" spc="-5" dirty="0">
                <a:latin typeface="Calibri"/>
                <a:cs typeface="Calibri"/>
              </a:rPr>
              <a:t>Sunburn, </a:t>
            </a:r>
            <a:r>
              <a:rPr sz="2000" spc="-20" dirty="0">
                <a:latin typeface="Calibri"/>
                <a:cs typeface="Calibri"/>
              </a:rPr>
              <a:t>for </a:t>
            </a:r>
            <a:r>
              <a:rPr sz="2000" spc="-10" dirty="0">
                <a:latin typeface="Calibri"/>
                <a:cs typeface="Calibri"/>
              </a:rPr>
              <a:t>example, </a:t>
            </a:r>
            <a:r>
              <a:rPr sz="2000" spc="-5" dirty="0">
                <a:latin typeface="Calibri"/>
                <a:cs typeface="Calibri"/>
              </a:rPr>
              <a:t>is </a:t>
            </a:r>
            <a:r>
              <a:rPr sz="2000" dirty="0">
                <a:latin typeface="Calibri"/>
                <a:cs typeface="Calibri"/>
              </a:rPr>
              <a:t>caused </a:t>
            </a:r>
            <a:r>
              <a:rPr sz="2000" spc="-5" dirty="0">
                <a:latin typeface="Calibri"/>
                <a:cs typeface="Calibri"/>
              </a:rPr>
              <a:t>by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5" dirty="0">
                <a:latin typeface="Calibri"/>
                <a:cs typeface="Calibri"/>
              </a:rPr>
              <a:t>disruptive </a:t>
            </a:r>
            <a:r>
              <a:rPr sz="2000" spc="-10" dirty="0">
                <a:latin typeface="Calibri"/>
                <a:cs typeface="Calibri"/>
              </a:rPr>
              <a:t>effects </a:t>
            </a:r>
            <a:r>
              <a:rPr sz="2000" spc="-5" dirty="0">
                <a:latin typeface="Calibri"/>
                <a:cs typeface="Calibri"/>
              </a:rPr>
              <a:t>of </a:t>
            </a:r>
            <a:r>
              <a:rPr sz="2000" dirty="0">
                <a:latin typeface="Calibri"/>
                <a:cs typeface="Calibri"/>
              </a:rPr>
              <a:t>middle </a:t>
            </a:r>
            <a:r>
              <a:rPr sz="2000" spc="-15" dirty="0">
                <a:latin typeface="Calibri"/>
                <a:cs typeface="Calibri"/>
              </a:rPr>
              <a:t>range  </a:t>
            </a:r>
            <a:r>
              <a:rPr sz="2000" dirty="0">
                <a:latin typeface="Calibri"/>
                <a:cs typeface="Calibri"/>
              </a:rPr>
              <a:t>UV </a:t>
            </a:r>
            <a:r>
              <a:rPr sz="2000" spc="-10" dirty="0">
                <a:latin typeface="Calibri"/>
                <a:cs typeface="Calibri"/>
              </a:rPr>
              <a:t>radiation </a:t>
            </a:r>
            <a:r>
              <a:rPr sz="2000" spc="-5" dirty="0">
                <a:latin typeface="Calibri"/>
                <a:cs typeface="Calibri"/>
              </a:rPr>
              <a:t>on skin cells, which is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5" dirty="0">
                <a:latin typeface="Calibri"/>
                <a:cs typeface="Calibri"/>
              </a:rPr>
              <a:t>main </a:t>
            </a:r>
            <a:r>
              <a:rPr sz="2000" dirty="0">
                <a:latin typeface="Calibri"/>
                <a:cs typeface="Calibri"/>
              </a:rPr>
              <a:t>cause of </a:t>
            </a:r>
            <a:r>
              <a:rPr sz="2000" spc="-5" dirty="0">
                <a:latin typeface="Calibri"/>
                <a:cs typeface="Calibri"/>
              </a:rPr>
              <a:t>skin </a:t>
            </a:r>
            <a:r>
              <a:rPr sz="2000" spc="-35" dirty="0">
                <a:latin typeface="Calibri"/>
                <a:cs typeface="Calibri"/>
              </a:rPr>
              <a:t>cancer. </a:t>
            </a:r>
            <a:r>
              <a:rPr sz="2000" dirty="0">
                <a:latin typeface="Calibri"/>
                <a:cs typeface="Calibri"/>
              </a:rPr>
              <a:t>UV </a:t>
            </a:r>
            <a:r>
              <a:rPr sz="2000" spc="-30" dirty="0">
                <a:latin typeface="Calibri"/>
                <a:cs typeface="Calibri"/>
              </a:rPr>
              <a:t>rays  </a:t>
            </a:r>
            <a:r>
              <a:rPr sz="2000" spc="-5" dirty="0">
                <a:latin typeface="Calibri"/>
                <a:cs typeface="Calibri"/>
              </a:rPr>
              <a:t>in </a:t>
            </a:r>
            <a:r>
              <a:rPr sz="2000" dirty="0">
                <a:latin typeface="Calibri"/>
                <a:cs typeface="Calibri"/>
              </a:rPr>
              <a:t>the middle </a:t>
            </a:r>
            <a:r>
              <a:rPr sz="2000" spc="-15" dirty="0">
                <a:latin typeface="Calibri"/>
                <a:cs typeface="Calibri"/>
              </a:rPr>
              <a:t>range </a:t>
            </a:r>
            <a:r>
              <a:rPr sz="2000" spc="-5" dirty="0">
                <a:latin typeface="Calibri"/>
                <a:cs typeface="Calibri"/>
              </a:rPr>
              <a:t>can </a:t>
            </a:r>
            <a:r>
              <a:rPr sz="2000" spc="-10" dirty="0">
                <a:latin typeface="Calibri"/>
                <a:cs typeface="Calibri"/>
              </a:rPr>
              <a:t>irreparably </a:t>
            </a:r>
            <a:r>
              <a:rPr sz="2000" spc="-5" dirty="0">
                <a:latin typeface="Calibri"/>
                <a:cs typeface="Calibri"/>
              </a:rPr>
              <a:t>damage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15" dirty="0">
                <a:latin typeface="Calibri"/>
                <a:cs typeface="Calibri"/>
              </a:rPr>
              <a:t>complex </a:t>
            </a:r>
            <a:r>
              <a:rPr sz="2000" spc="-5" dirty="0">
                <a:latin typeface="Calibri"/>
                <a:cs typeface="Calibri"/>
              </a:rPr>
              <a:t>DNA </a:t>
            </a:r>
            <a:r>
              <a:rPr sz="2000" dirty="0">
                <a:latin typeface="Calibri"/>
                <a:cs typeface="Calibri"/>
              </a:rPr>
              <a:t>molecules </a:t>
            </a:r>
            <a:r>
              <a:rPr sz="2000" spc="5" dirty="0">
                <a:latin typeface="Calibri"/>
                <a:cs typeface="Calibri"/>
              </a:rPr>
              <a:t>in 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5" dirty="0">
                <a:latin typeface="Calibri"/>
                <a:cs typeface="Calibri"/>
              </a:rPr>
              <a:t>cells producing thymine </a:t>
            </a:r>
            <a:r>
              <a:rPr sz="2000" spc="-10" dirty="0">
                <a:latin typeface="Calibri"/>
                <a:cs typeface="Calibri"/>
              </a:rPr>
              <a:t>dimers </a:t>
            </a:r>
            <a:r>
              <a:rPr sz="2000" spc="-5" dirty="0">
                <a:latin typeface="Calibri"/>
                <a:cs typeface="Calibri"/>
              </a:rPr>
              <a:t>making it </a:t>
            </a:r>
            <a:r>
              <a:rPr sz="2000" dirty="0">
                <a:latin typeface="Calibri"/>
                <a:cs typeface="Calibri"/>
              </a:rPr>
              <a:t>a </a:t>
            </a:r>
            <a:r>
              <a:rPr sz="2000" spc="-10" dirty="0">
                <a:latin typeface="Calibri"/>
                <a:cs typeface="Calibri"/>
              </a:rPr>
              <a:t>very potent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mutagen.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20724" y="214884"/>
            <a:ext cx="6790944" cy="14264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1043874"/>
          </a:xfrm>
          <a:prstGeom prst="rect">
            <a:avLst/>
          </a:prstGeom>
          <a:ln w="9525">
            <a:solidFill>
              <a:srgbClr val="97B853"/>
            </a:solidFill>
          </a:ln>
        </p:spPr>
        <p:txBody>
          <a:bodyPr vert="horz" wrap="square" lIns="0" tIns="58419" rIns="0" bIns="0" rtlCol="0">
            <a:spAutoFit/>
          </a:bodyPr>
          <a:lstStyle/>
          <a:p>
            <a:pPr marL="3475990" marR="1045844" indent="-2425065">
              <a:lnSpc>
                <a:spcPct val="100000"/>
              </a:lnSpc>
              <a:spcBef>
                <a:spcPts val="459"/>
              </a:spcBef>
            </a:pPr>
            <a:r>
              <a:rPr lang="en-US" spc="-10" dirty="0" smtClean="0"/>
              <a:t>Lecture one (Nature and propagation  of light)</a:t>
            </a:r>
            <a:endParaRPr spc="-10" dirty="0"/>
          </a:p>
        </p:txBody>
      </p:sp>
      <p:sp>
        <p:nvSpPr>
          <p:cNvPr id="5" name="object 5"/>
          <p:cNvSpPr txBox="1"/>
          <p:nvPr/>
        </p:nvSpPr>
        <p:spPr>
          <a:xfrm>
            <a:off x="330200" y="1555445"/>
            <a:ext cx="8281034" cy="4988560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355600" marR="6350" indent="-342900" algn="just">
              <a:lnSpc>
                <a:spcPct val="80000"/>
              </a:lnSpc>
              <a:spcBef>
                <a:spcPts val="625"/>
              </a:spcBef>
              <a:buFont typeface="Arial"/>
              <a:buChar char="•"/>
              <a:tabLst>
                <a:tab pos="356235" algn="l"/>
              </a:tabLst>
            </a:pPr>
            <a:r>
              <a:rPr sz="2200" spc="-20" dirty="0">
                <a:latin typeface="Calibri"/>
                <a:cs typeface="Calibri"/>
              </a:rPr>
              <a:t>X-ray: </a:t>
            </a:r>
            <a:r>
              <a:rPr sz="2200" spc="-5" dirty="0">
                <a:latin typeface="Calibri"/>
                <a:cs typeface="Calibri"/>
              </a:rPr>
              <a:t>After </a:t>
            </a:r>
            <a:r>
              <a:rPr sz="2200" spc="-10" dirty="0">
                <a:latin typeface="Calibri"/>
                <a:cs typeface="Calibri"/>
              </a:rPr>
              <a:t>UV come </a:t>
            </a:r>
            <a:r>
              <a:rPr sz="2200" spc="-20" dirty="0">
                <a:latin typeface="Calibri"/>
                <a:cs typeface="Calibri"/>
              </a:rPr>
              <a:t>X-rays, </a:t>
            </a:r>
            <a:r>
              <a:rPr sz="2200" spc="-5" dirty="0">
                <a:latin typeface="Calibri"/>
                <a:cs typeface="Calibri"/>
              </a:rPr>
              <a:t>which, </a:t>
            </a:r>
            <a:r>
              <a:rPr sz="2200" spc="-25" dirty="0">
                <a:latin typeface="Calibri"/>
                <a:cs typeface="Calibri"/>
              </a:rPr>
              <a:t>like </a:t>
            </a:r>
            <a:r>
              <a:rPr sz="2200" spc="-5" dirty="0">
                <a:latin typeface="Calibri"/>
                <a:cs typeface="Calibri"/>
              </a:rPr>
              <a:t>the upper </a:t>
            </a:r>
            <a:r>
              <a:rPr sz="2200" spc="-15" dirty="0">
                <a:latin typeface="Calibri"/>
                <a:cs typeface="Calibri"/>
              </a:rPr>
              <a:t>ranges </a:t>
            </a:r>
            <a:r>
              <a:rPr sz="2200" spc="-5" dirty="0">
                <a:latin typeface="Calibri"/>
                <a:cs typeface="Calibri"/>
              </a:rPr>
              <a:t>of </a:t>
            </a:r>
            <a:r>
              <a:rPr sz="2200" dirty="0">
                <a:latin typeface="Calibri"/>
                <a:cs typeface="Calibri"/>
              </a:rPr>
              <a:t>UV </a:t>
            </a:r>
            <a:r>
              <a:rPr sz="2200" spc="-10" dirty="0">
                <a:latin typeface="Calibri"/>
                <a:cs typeface="Calibri"/>
              </a:rPr>
              <a:t>are  </a:t>
            </a:r>
            <a:r>
              <a:rPr sz="2200" spc="-5" dirty="0">
                <a:latin typeface="Calibri"/>
                <a:cs typeface="Calibri"/>
              </a:rPr>
              <a:t>also ionizing. </a:t>
            </a:r>
            <a:r>
              <a:rPr sz="2200" spc="-35" dirty="0">
                <a:latin typeface="Calibri"/>
                <a:cs typeface="Calibri"/>
              </a:rPr>
              <a:t>However, </a:t>
            </a:r>
            <a:r>
              <a:rPr sz="2200" spc="-10" dirty="0">
                <a:latin typeface="Calibri"/>
                <a:cs typeface="Calibri"/>
              </a:rPr>
              <a:t>due </a:t>
            </a:r>
            <a:r>
              <a:rPr sz="2200" spc="-20" dirty="0">
                <a:latin typeface="Calibri"/>
                <a:cs typeface="Calibri"/>
              </a:rPr>
              <a:t>to </a:t>
            </a:r>
            <a:r>
              <a:rPr sz="2200" spc="-5" dirty="0">
                <a:latin typeface="Calibri"/>
                <a:cs typeface="Calibri"/>
              </a:rPr>
              <a:t>their higher energies, </a:t>
            </a:r>
            <a:r>
              <a:rPr sz="2200" spc="-25" dirty="0">
                <a:latin typeface="Calibri"/>
                <a:cs typeface="Calibri"/>
              </a:rPr>
              <a:t>X-rays </a:t>
            </a:r>
            <a:r>
              <a:rPr sz="2200" spc="-15" dirty="0">
                <a:latin typeface="Calibri"/>
                <a:cs typeface="Calibri"/>
              </a:rPr>
              <a:t>can </a:t>
            </a:r>
            <a:r>
              <a:rPr sz="2200" spc="-5" dirty="0">
                <a:latin typeface="Calibri"/>
                <a:cs typeface="Calibri"/>
              </a:rPr>
              <a:t>also  </a:t>
            </a:r>
            <a:r>
              <a:rPr sz="2200" spc="-20" dirty="0">
                <a:latin typeface="Calibri"/>
                <a:cs typeface="Calibri"/>
              </a:rPr>
              <a:t>interact </a:t>
            </a:r>
            <a:r>
              <a:rPr sz="2200" spc="-5" dirty="0">
                <a:latin typeface="Calibri"/>
                <a:cs typeface="Calibri"/>
              </a:rPr>
              <a:t>with </a:t>
            </a:r>
            <a:r>
              <a:rPr sz="2200" spc="-20" dirty="0">
                <a:latin typeface="Calibri"/>
                <a:cs typeface="Calibri"/>
              </a:rPr>
              <a:t>matter </a:t>
            </a:r>
            <a:r>
              <a:rPr sz="2200" spc="-10" dirty="0">
                <a:latin typeface="Calibri"/>
                <a:cs typeface="Calibri"/>
              </a:rPr>
              <a:t>by </a:t>
            </a:r>
            <a:r>
              <a:rPr sz="2200" spc="-5" dirty="0">
                <a:latin typeface="Calibri"/>
                <a:cs typeface="Calibri"/>
              </a:rPr>
              <a:t>means </a:t>
            </a:r>
            <a:r>
              <a:rPr sz="2200" dirty="0">
                <a:latin typeface="Calibri"/>
                <a:cs typeface="Calibri"/>
              </a:rPr>
              <a:t>of </a:t>
            </a:r>
            <a:r>
              <a:rPr sz="2200" spc="-5" dirty="0">
                <a:latin typeface="Calibri"/>
                <a:cs typeface="Calibri"/>
              </a:rPr>
              <a:t>the Compton </a:t>
            </a:r>
            <a:r>
              <a:rPr sz="2200" spc="-20" dirty="0">
                <a:latin typeface="Calibri"/>
                <a:cs typeface="Calibri"/>
              </a:rPr>
              <a:t>effect. </a:t>
            </a:r>
            <a:r>
              <a:rPr sz="2200" spc="-10" dirty="0">
                <a:latin typeface="Calibri"/>
                <a:cs typeface="Calibri"/>
              </a:rPr>
              <a:t>Hard </a:t>
            </a:r>
            <a:r>
              <a:rPr sz="2200" spc="-25" dirty="0">
                <a:latin typeface="Calibri"/>
                <a:cs typeface="Calibri"/>
              </a:rPr>
              <a:t>X-rays  </a:t>
            </a:r>
            <a:r>
              <a:rPr sz="2200" spc="-20" dirty="0">
                <a:latin typeface="Calibri"/>
                <a:cs typeface="Calibri"/>
              </a:rPr>
              <a:t>have </a:t>
            </a:r>
            <a:r>
              <a:rPr sz="2200" spc="-10" dirty="0">
                <a:latin typeface="Calibri"/>
                <a:cs typeface="Calibri"/>
              </a:rPr>
              <a:t>shorter </a:t>
            </a:r>
            <a:r>
              <a:rPr sz="2200" spc="-15" dirty="0">
                <a:latin typeface="Calibri"/>
                <a:cs typeface="Calibri"/>
              </a:rPr>
              <a:t>wavelengths </a:t>
            </a:r>
            <a:r>
              <a:rPr sz="2200" spc="-5" dirty="0">
                <a:latin typeface="Calibri"/>
                <a:cs typeface="Calibri"/>
              </a:rPr>
              <a:t>than soft </a:t>
            </a:r>
            <a:r>
              <a:rPr sz="2200" spc="-25" dirty="0">
                <a:latin typeface="Calibri"/>
                <a:cs typeface="Calibri"/>
              </a:rPr>
              <a:t>X-rays </a:t>
            </a:r>
            <a:r>
              <a:rPr sz="2200" spc="-5" dirty="0">
                <a:latin typeface="Calibri"/>
                <a:cs typeface="Calibri"/>
              </a:rPr>
              <a:t>and as they </a:t>
            </a:r>
            <a:r>
              <a:rPr sz="2200" spc="-15" dirty="0">
                <a:latin typeface="Calibri"/>
                <a:cs typeface="Calibri"/>
              </a:rPr>
              <a:t>can </a:t>
            </a:r>
            <a:r>
              <a:rPr sz="2200" spc="-5" dirty="0">
                <a:latin typeface="Calibri"/>
                <a:cs typeface="Calibri"/>
              </a:rPr>
              <a:t>pass  </a:t>
            </a:r>
            <a:r>
              <a:rPr sz="2200" spc="-10" dirty="0">
                <a:latin typeface="Calibri"/>
                <a:cs typeface="Calibri"/>
              </a:rPr>
              <a:t>through </a:t>
            </a:r>
            <a:r>
              <a:rPr sz="2200" spc="-15" dirty="0">
                <a:latin typeface="Calibri"/>
                <a:cs typeface="Calibri"/>
              </a:rPr>
              <a:t>many </a:t>
            </a:r>
            <a:r>
              <a:rPr sz="2200" spc="-10" dirty="0">
                <a:latin typeface="Calibri"/>
                <a:cs typeface="Calibri"/>
              </a:rPr>
              <a:t>substances </a:t>
            </a:r>
            <a:r>
              <a:rPr sz="2200" spc="-5" dirty="0">
                <a:latin typeface="Calibri"/>
                <a:cs typeface="Calibri"/>
              </a:rPr>
              <a:t>with </a:t>
            </a:r>
            <a:r>
              <a:rPr sz="2200" spc="-10" dirty="0">
                <a:latin typeface="Calibri"/>
                <a:cs typeface="Calibri"/>
              </a:rPr>
              <a:t>little </a:t>
            </a:r>
            <a:r>
              <a:rPr sz="2200" spc="-5" dirty="0">
                <a:latin typeface="Calibri"/>
                <a:cs typeface="Calibri"/>
              </a:rPr>
              <a:t>absorption, </a:t>
            </a:r>
            <a:r>
              <a:rPr sz="2200" spc="-10" dirty="0">
                <a:latin typeface="Calibri"/>
                <a:cs typeface="Calibri"/>
              </a:rPr>
              <a:t>they </a:t>
            </a:r>
            <a:r>
              <a:rPr sz="2200" spc="-15" dirty="0">
                <a:latin typeface="Calibri"/>
                <a:cs typeface="Calibri"/>
              </a:rPr>
              <a:t>can </a:t>
            </a:r>
            <a:r>
              <a:rPr sz="2200" spc="-5" dirty="0">
                <a:latin typeface="Calibri"/>
                <a:cs typeface="Calibri"/>
              </a:rPr>
              <a:t>be used </a:t>
            </a:r>
            <a:r>
              <a:rPr sz="2200" spc="-35" dirty="0">
                <a:latin typeface="Calibri"/>
                <a:cs typeface="Calibri"/>
              </a:rPr>
              <a:t>to  </a:t>
            </a:r>
            <a:r>
              <a:rPr sz="2200" dirty="0">
                <a:latin typeface="Calibri"/>
                <a:cs typeface="Calibri"/>
              </a:rPr>
              <a:t>'see </a:t>
            </a:r>
            <a:r>
              <a:rPr sz="2200" spc="-10" dirty="0">
                <a:latin typeface="Calibri"/>
                <a:cs typeface="Calibri"/>
              </a:rPr>
              <a:t>through' </a:t>
            </a:r>
            <a:r>
              <a:rPr sz="2200" spc="-5" dirty="0">
                <a:latin typeface="Calibri"/>
                <a:cs typeface="Calibri"/>
              </a:rPr>
              <a:t>objects with 'thicknesses' less than </a:t>
            </a:r>
            <a:r>
              <a:rPr sz="2200" spc="-10" dirty="0">
                <a:latin typeface="Calibri"/>
                <a:cs typeface="Calibri"/>
              </a:rPr>
              <a:t>that equivalent </a:t>
            </a:r>
            <a:r>
              <a:rPr sz="2200" spc="-15" dirty="0">
                <a:latin typeface="Calibri"/>
                <a:cs typeface="Calibri"/>
              </a:rPr>
              <a:t>to </a:t>
            </a:r>
            <a:r>
              <a:rPr sz="2200" spc="-5" dirty="0">
                <a:latin typeface="Calibri"/>
                <a:cs typeface="Calibri"/>
              </a:rPr>
              <a:t>a  </a:t>
            </a:r>
            <a:r>
              <a:rPr sz="2200" spc="-25" dirty="0">
                <a:latin typeface="Calibri"/>
                <a:cs typeface="Calibri"/>
              </a:rPr>
              <a:t>few </a:t>
            </a:r>
            <a:r>
              <a:rPr sz="2200" spc="-15" dirty="0">
                <a:latin typeface="Calibri"/>
                <a:cs typeface="Calibri"/>
              </a:rPr>
              <a:t>meters </a:t>
            </a:r>
            <a:r>
              <a:rPr sz="2200" spc="5" dirty="0">
                <a:latin typeface="Calibri"/>
                <a:cs typeface="Calibri"/>
              </a:rPr>
              <a:t>of </a:t>
            </a:r>
            <a:r>
              <a:rPr sz="2200" spc="-50" dirty="0">
                <a:latin typeface="Calibri"/>
                <a:cs typeface="Calibri"/>
              </a:rPr>
              <a:t>water. </a:t>
            </a:r>
            <a:r>
              <a:rPr sz="2200" spc="-5" dirty="0">
                <a:latin typeface="Calibri"/>
                <a:cs typeface="Calibri"/>
              </a:rPr>
              <a:t>One </a:t>
            </a:r>
            <a:r>
              <a:rPr sz="2200" spc="-10" dirty="0">
                <a:latin typeface="Calibri"/>
                <a:cs typeface="Calibri"/>
              </a:rPr>
              <a:t>notable use </a:t>
            </a:r>
            <a:r>
              <a:rPr sz="2200" dirty="0">
                <a:latin typeface="Calibri"/>
                <a:cs typeface="Calibri"/>
              </a:rPr>
              <a:t>is </a:t>
            </a:r>
            <a:r>
              <a:rPr sz="2200" spc="-10" dirty="0">
                <a:latin typeface="Calibri"/>
                <a:cs typeface="Calibri"/>
              </a:rPr>
              <a:t>diagnostic </a:t>
            </a:r>
            <a:r>
              <a:rPr sz="2200" spc="-20" dirty="0">
                <a:latin typeface="Calibri"/>
                <a:cs typeface="Calibri"/>
              </a:rPr>
              <a:t>X-ray </a:t>
            </a:r>
            <a:r>
              <a:rPr sz="2200" spc="-5" dirty="0">
                <a:latin typeface="Calibri"/>
                <a:cs typeface="Calibri"/>
              </a:rPr>
              <a:t>imaging in  medicine </a:t>
            </a:r>
            <a:r>
              <a:rPr sz="2200" spc="-10" dirty="0">
                <a:latin typeface="Calibri"/>
                <a:cs typeface="Calibri"/>
              </a:rPr>
              <a:t>(a process </a:t>
            </a:r>
            <a:r>
              <a:rPr sz="2200" spc="-5" dirty="0">
                <a:latin typeface="Calibri"/>
                <a:cs typeface="Calibri"/>
              </a:rPr>
              <a:t>known as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radiography).</a:t>
            </a:r>
            <a:endParaRPr sz="22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80000"/>
              </a:lnSpc>
              <a:spcBef>
                <a:spcPts val="530"/>
              </a:spcBef>
              <a:buFont typeface="Arial"/>
              <a:buChar char="•"/>
              <a:tabLst>
                <a:tab pos="356235" algn="l"/>
              </a:tabLst>
            </a:pPr>
            <a:r>
              <a:rPr sz="2200" spc="-5" dirty="0">
                <a:latin typeface="Calibri"/>
                <a:cs typeface="Calibri"/>
              </a:rPr>
              <a:t>Gamma </a:t>
            </a:r>
            <a:r>
              <a:rPr sz="2200" spc="-25" dirty="0">
                <a:latin typeface="Calibri"/>
                <a:cs typeface="Calibri"/>
              </a:rPr>
              <a:t>ray: </a:t>
            </a:r>
            <a:r>
              <a:rPr sz="2200" spc="-15" dirty="0">
                <a:latin typeface="Calibri"/>
                <a:cs typeface="Calibri"/>
              </a:rPr>
              <a:t>Doctors </a:t>
            </a:r>
            <a:r>
              <a:rPr sz="2200" spc="-10" dirty="0">
                <a:latin typeface="Calibri"/>
                <a:cs typeface="Calibri"/>
              </a:rPr>
              <a:t>use </a:t>
            </a:r>
            <a:r>
              <a:rPr sz="2200" spc="-15" dirty="0">
                <a:latin typeface="Calibri"/>
                <a:cs typeface="Calibri"/>
              </a:rPr>
              <a:t>gamma-ray </a:t>
            </a:r>
            <a:r>
              <a:rPr sz="2200" spc="-5" dirty="0">
                <a:latin typeface="Calibri"/>
                <a:cs typeface="Calibri"/>
              </a:rPr>
              <a:t>imaging </a:t>
            </a:r>
            <a:r>
              <a:rPr sz="2200" spc="-20" dirty="0">
                <a:latin typeface="Calibri"/>
                <a:cs typeface="Calibri"/>
              </a:rPr>
              <a:t>to </a:t>
            </a:r>
            <a:r>
              <a:rPr sz="2200" dirty="0">
                <a:latin typeface="Calibri"/>
                <a:cs typeface="Calibri"/>
              </a:rPr>
              <a:t>see </a:t>
            </a:r>
            <a:r>
              <a:rPr sz="2200" spc="-5" dirty="0">
                <a:latin typeface="Calibri"/>
                <a:cs typeface="Calibri"/>
              </a:rPr>
              <a:t>inside </a:t>
            </a:r>
            <a:r>
              <a:rPr sz="2200" spc="-10" dirty="0">
                <a:latin typeface="Calibri"/>
                <a:cs typeface="Calibri"/>
              </a:rPr>
              <a:t>your </a:t>
            </a:r>
            <a:r>
              <a:rPr sz="2200" spc="-35" dirty="0">
                <a:latin typeface="Calibri"/>
                <a:cs typeface="Calibri"/>
              </a:rPr>
              <a:t>body.  </a:t>
            </a:r>
            <a:r>
              <a:rPr sz="2200" spc="-5" dirty="0">
                <a:latin typeface="Calibri"/>
                <a:cs typeface="Calibri"/>
              </a:rPr>
              <a:t>The </a:t>
            </a:r>
            <a:r>
              <a:rPr sz="2200" spc="-10" dirty="0">
                <a:latin typeface="Calibri"/>
                <a:cs typeface="Calibri"/>
              </a:rPr>
              <a:t>biggest </a:t>
            </a:r>
            <a:r>
              <a:rPr sz="2200" spc="-15" dirty="0">
                <a:latin typeface="Calibri"/>
                <a:cs typeface="Calibri"/>
              </a:rPr>
              <a:t>gamma-ray </a:t>
            </a:r>
            <a:r>
              <a:rPr sz="2200" spc="-20" dirty="0">
                <a:latin typeface="Calibri"/>
                <a:cs typeface="Calibri"/>
              </a:rPr>
              <a:t>generator </a:t>
            </a:r>
            <a:r>
              <a:rPr sz="2200" spc="-5" dirty="0">
                <a:latin typeface="Calibri"/>
                <a:cs typeface="Calibri"/>
              </a:rPr>
              <a:t>of all is the </a:t>
            </a:r>
            <a:r>
              <a:rPr sz="2200" spc="-15" dirty="0">
                <a:latin typeface="Calibri"/>
                <a:cs typeface="Calibri"/>
              </a:rPr>
              <a:t>Universe. </a:t>
            </a:r>
            <a:r>
              <a:rPr sz="2200" spc="-5" dirty="0">
                <a:latin typeface="Calibri"/>
                <a:cs typeface="Calibri"/>
              </a:rPr>
              <a:t>Gamma </a:t>
            </a:r>
            <a:r>
              <a:rPr sz="2200" spc="-25" dirty="0">
                <a:latin typeface="Calibri"/>
                <a:cs typeface="Calibri"/>
              </a:rPr>
              <a:t>rays  </a:t>
            </a:r>
            <a:r>
              <a:rPr sz="2200" spc="-10" dirty="0">
                <a:latin typeface="Calibri"/>
                <a:cs typeface="Calibri"/>
              </a:rPr>
              <a:t>are used experimentally </a:t>
            </a:r>
            <a:r>
              <a:rPr sz="2200" spc="-5" dirty="0">
                <a:latin typeface="Calibri"/>
                <a:cs typeface="Calibri"/>
              </a:rPr>
              <a:t>by </a:t>
            </a:r>
            <a:r>
              <a:rPr sz="2200" spc="-15" dirty="0">
                <a:latin typeface="Calibri"/>
                <a:cs typeface="Calibri"/>
              </a:rPr>
              <a:t>physicists for </a:t>
            </a:r>
            <a:r>
              <a:rPr sz="2200" spc="-5" dirty="0">
                <a:latin typeface="Calibri"/>
                <a:cs typeface="Calibri"/>
              </a:rPr>
              <a:t>their </a:t>
            </a:r>
            <a:r>
              <a:rPr sz="2200" spc="-10" dirty="0">
                <a:latin typeface="Calibri"/>
                <a:cs typeface="Calibri"/>
              </a:rPr>
              <a:t>penetrating </a:t>
            </a:r>
            <a:r>
              <a:rPr sz="2200" spc="-5" dirty="0">
                <a:latin typeface="Calibri"/>
                <a:cs typeface="Calibri"/>
              </a:rPr>
              <a:t>ability and  </a:t>
            </a:r>
            <a:r>
              <a:rPr sz="2200" spc="-10" dirty="0">
                <a:latin typeface="Calibri"/>
                <a:cs typeface="Calibri"/>
              </a:rPr>
              <a:t>are </a:t>
            </a:r>
            <a:r>
              <a:rPr sz="2200" spc="-15" dirty="0">
                <a:latin typeface="Calibri"/>
                <a:cs typeface="Calibri"/>
              </a:rPr>
              <a:t>produced </a:t>
            </a:r>
            <a:r>
              <a:rPr sz="2200" spc="-10" dirty="0">
                <a:latin typeface="Calibri"/>
                <a:cs typeface="Calibri"/>
              </a:rPr>
              <a:t>by </a:t>
            </a:r>
            <a:r>
              <a:rPr sz="2200" spc="-5" dirty="0">
                <a:latin typeface="Calibri"/>
                <a:cs typeface="Calibri"/>
              </a:rPr>
              <a:t>a number </a:t>
            </a:r>
            <a:r>
              <a:rPr sz="2200" dirty="0">
                <a:latin typeface="Calibri"/>
                <a:cs typeface="Calibri"/>
              </a:rPr>
              <a:t>of </a:t>
            </a:r>
            <a:r>
              <a:rPr sz="2200" spc="-10" dirty="0">
                <a:latin typeface="Calibri"/>
                <a:cs typeface="Calibri"/>
              </a:rPr>
              <a:t>radioisotopes. They are used </a:t>
            </a:r>
            <a:r>
              <a:rPr sz="2200" spc="-20" dirty="0">
                <a:latin typeface="Calibri"/>
                <a:cs typeface="Calibri"/>
              </a:rPr>
              <a:t>for  </a:t>
            </a:r>
            <a:r>
              <a:rPr sz="2200" spc="-10" dirty="0">
                <a:latin typeface="Calibri"/>
                <a:cs typeface="Calibri"/>
              </a:rPr>
              <a:t>irradiation </a:t>
            </a:r>
            <a:r>
              <a:rPr sz="2200" dirty="0">
                <a:latin typeface="Calibri"/>
                <a:cs typeface="Calibri"/>
              </a:rPr>
              <a:t>of </a:t>
            </a:r>
            <a:r>
              <a:rPr sz="2200" spc="-15" dirty="0">
                <a:latin typeface="Calibri"/>
                <a:cs typeface="Calibri"/>
              </a:rPr>
              <a:t>foods </a:t>
            </a:r>
            <a:r>
              <a:rPr sz="2200" spc="-5" dirty="0">
                <a:latin typeface="Calibri"/>
                <a:cs typeface="Calibri"/>
              </a:rPr>
              <a:t>and </a:t>
            </a:r>
            <a:r>
              <a:rPr sz="2200" dirty="0">
                <a:latin typeface="Calibri"/>
                <a:cs typeface="Calibri"/>
              </a:rPr>
              <a:t>seeds </a:t>
            </a:r>
            <a:r>
              <a:rPr sz="2200" spc="-20" dirty="0">
                <a:latin typeface="Calibri"/>
                <a:cs typeface="Calibri"/>
              </a:rPr>
              <a:t>for </a:t>
            </a:r>
            <a:r>
              <a:rPr sz="2200" spc="-10" dirty="0">
                <a:latin typeface="Calibri"/>
                <a:cs typeface="Calibri"/>
              </a:rPr>
              <a:t>sterilization, </a:t>
            </a:r>
            <a:r>
              <a:rPr sz="2200" spc="-5" dirty="0">
                <a:latin typeface="Calibri"/>
                <a:cs typeface="Calibri"/>
              </a:rPr>
              <a:t>and in medicine </a:t>
            </a:r>
            <a:r>
              <a:rPr sz="2200" spc="-10" dirty="0">
                <a:latin typeface="Calibri"/>
                <a:cs typeface="Calibri"/>
              </a:rPr>
              <a:t>they  are </a:t>
            </a:r>
            <a:r>
              <a:rPr sz="2200" spc="-5" dirty="0">
                <a:latin typeface="Calibri"/>
                <a:cs typeface="Calibri"/>
              </a:rPr>
              <a:t>occasionally </a:t>
            </a:r>
            <a:r>
              <a:rPr sz="2200" spc="-10" dirty="0">
                <a:latin typeface="Calibri"/>
                <a:cs typeface="Calibri"/>
              </a:rPr>
              <a:t>used </a:t>
            </a:r>
            <a:r>
              <a:rPr sz="2200" spc="-5" dirty="0">
                <a:latin typeface="Calibri"/>
                <a:cs typeface="Calibri"/>
              </a:rPr>
              <a:t>in </a:t>
            </a:r>
            <a:r>
              <a:rPr sz="2200" spc="-10" dirty="0">
                <a:latin typeface="Calibri"/>
                <a:cs typeface="Calibri"/>
              </a:rPr>
              <a:t>radiation cancer </a:t>
            </a:r>
            <a:r>
              <a:rPr sz="2200" spc="-30" dirty="0">
                <a:latin typeface="Calibri"/>
                <a:cs typeface="Calibri"/>
              </a:rPr>
              <a:t>therapy. </a:t>
            </a:r>
            <a:r>
              <a:rPr sz="2200" spc="-10" dirty="0">
                <a:latin typeface="Calibri"/>
                <a:cs typeface="Calibri"/>
              </a:rPr>
              <a:t>More </a:t>
            </a:r>
            <a:r>
              <a:rPr sz="2200" spc="-25" dirty="0">
                <a:latin typeface="Calibri"/>
                <a:cs typeface="Calibri"/>
              </a:rPr>
              <a:t>commonly,  </a:t>
            </a:r>
            <a:r>
              <a:rPr sz="2200" spc="-10" dirty="0">
                <a:latin typeface="Calibri"/>
                <a:cs typeface="Calibri"/>
              </a:rPr>
              <a:t>gamma </a:t>
            </a:r>
            <a:r>
              <a:rPr sz="2200" spc="-30" dirty="0">
                <a:latin typeface="Calibri"/>
                <a:cs typeface="Calibri"/>
              </a:rPr>
              <a:t>rays </a:t>
            </a:r>
            <a:r>
              <a:rPr sz="2200" spc="-10" dirty="0">
                <a:latin typeface="Calibri"/>
                <a:cs typeface="Calibri"/>
              </a:rPr>
              <a:t>are </a:t>
            </a:r>
            <a:r>
              <a:rPr sz="2200" spc="-5" dirty="0">
                <a:latin typeface="Calibri"/>
                <a:cs typeface="Calibri"/>
              </a:rPr>
              <a:t>used </a:t>
            </a:r>
            <a:r>
              <a:rPr sz="2200" spc="-20" dirty="0">
                <a:latin typeface="Calibri"/>
                <a:cs typeface="Calibri"/>
              </a:rPr>
              <a:t>for </a:t>
            </a:r>
            <a:r>
              <a:rPr sz="2200" spc="-10" dirty="0">
                <a:latin typeface="Calibri"/>
                <a:cs typeface="Calibri"/>
              </a:rPr>
              <a:t>diagnostic </a:t>
            </a:r>
            <a:r>
              <a:rPr sz="2200" dirty="0">
                <a:latin typeface="Calibri"/>
                <a:cs typeface="Calibri"/>
              </a:rPr>
              <a:t>imaging </a:t>
            </a:r>
            <a:r>
              <a:rPr sz="2200" spc="-5" dirty="0">
                <a:latin typeface="Calibri"/>
                <a:cs typeface="Calibri"/>
              </a:rPr>
              <a:t>in nuclear medicine, an  </a:t>
            </a:r>
            <a:r>
              <a:rPr sz="2200" spc="-15" dirty="0">
                <a:latin typeface="Calibri"/>
                <a:cs typeface="Calibri"/>
              </a:rPr>
              <a:t>example </a:t>
            </a:r>
            <a:r>
              <a:rPr sz="2200" spc="-5" dirty="0">
                <a:latin typeface="Calibri"/>
                <a:cs typeface="Calibri"/>
              </a:rPr>
              <a:t>being </a:t>
            </a:r>
            <a:r>
              <a:rPr sz="2200" dirty="0">
                <a:latin typeface="Calibri"/>
                <a:cs typeface="Calibri"/>
              </a:rPr>
              <a:t>PET </a:t>
            </a:r>
            <a:r>
              <a:rPr sz="2200" spc="-5" dirty="0">
                <a:latin typeface="Calibri"/>
                <a:cs typeface="Calibri"/>
              </a:rPr>
              <a:t>scans. </a:t>
            </a:r>
            <a:r>
              <a:rPr sz="2200" spc="-10" dirty="0">
                <a:latin typeface="Calibri"/>
                <a:cs typeface="Calibri"/>
              </a:rPr>
              <a:t>The </a:t>
            </a:r>
            <a:r>
              <a:rPr sz="2200" spc="-15" dirty="0">
                <a:latin typeface="Calibri"/>
                <a:cs typeface="Calibri"/>
              </a:rPr>
              <a:t>wavelength </a:t>
            </a:r>
            <a:r>
              <a:rPr sz="2200" dirty="0">
                <a:latin typeface="Calibri"/>
                <a:cs typeface="Calibri"/>
              </a:rPr>
              <a:t>of </a:t>
            </a:r>
            <a:r>
              <a:rPr sz="2200" spc="-10" dirty="0">
                <a:latin typeface="Calibri"/>
                <a:cs typeface="Calibri"/>
              </a:rPr>
              <a:t>gamma </a:t>
            </a:r>
            <a:r>
              <a:rPr sz="2200" spc="-30" dirty="0">
                <a:latin typeface="Calibri"/>
                <a:cs typeface="Calibri"/>
              </a:rPr>
              <a:t>rays </a:t>
            </a:r>
            <a:r>
              <a:rPr sz="2200" spc="-10" dirty="0">
                <a:latin typeface="Calibri"/>
                <a:cs typeface="Calibri"/>
              </a:rPr>
              <a:t>can be  </a:t>
            </a:r>
            <a:r>
              <a:rPr sz="2200" spc="-5" dirty="0">
                <a:latin typeface="Calibri"/>
                <a:cs typeface="Calibri"/>
              </a:rPr>
              <a:t>measured with </a:t>
            </a:r>
            <a:r>
              <a:rPr sz="2200" spc="-10" dirty="0">
                <a:latin typeface="Calibri"/>
                <a:cs typeface="Calibri"/>
              </a:rPr>
              <a:t>high accuracy through </a:t>
            </a:r>
            <a:r>
              <a:rPr sz="2200" spc="-5" dirty="0">
                <a:latin typeface="Calibri"/>
                <a:cs typeface="Calibri"/>
              </a:rPr>
              <a:t>the </a:t>
            </a:r>
            <a:r>
              <a:rPr sz="2200" spc="-15" dirty="0">
                <a:latin typeface="Calibri"/>
                <a:cs typeface="Calibri"/>
              </a:rPr>
              <a:t>effects </a:t>
            </a:r>
            <a:r>
              <a:rPr sz="2200" dirty="0">
                <a:latin typeface="Calibri"/>
                <a:cs typeface="Calibri"/>
              </a:rPr>
              <a:t>of </a:t>
            </a:r>
            <a:r>
              <a:rPr sz="2200" spc="-5" dirty="0">
                <a:latin typeface="Calibri"/>
                <a:cs typeface="Calibri"/>
              </a:rPr>
              <a:t>Compton  </a:t>
            </a:r>
            <a:r>
              <a:rPr sz="2200" spc="-15" dirty="0">
                <a:latin typeface="Calibri"/>
                <a:cs typeface="Calibri"/>
              </a:rPr>
              <a:t>scattering. </a:t>
            </a:r>
            <a:r>
              <a:rPr sz="2200" spc="-10" dirty="0">
                <a:latin typeface="Calibri"/>
                <a:cs typeface="Calibri"/>
              </a:rPr>
              <a:t>Lecture</a:t>
            </a:r>
            <a:r>
              <a:rPr sz="2200" spc="5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one(Nature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15339" y="137160"/>
            <a:ext cx="7615428" cy="15941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1143000"/>
          </a:xfrm>
          <a:prstGeom prst="rect">
            <a:avLst/>
          </a:prstGeom>
          <a:ln w="9525">
            <a:solidFill>
              <a:srgbClr val="97B853"/>
            </a:solidFill>
          </a:ln>
        </p:spPr>
        <p:txBody>
          <a:bodyPr vert="horz" wrap="square" lIns="0" tIns="12065" rIns="0" bIns="0" rtlCol="0">
            <a:spAutoFit/>
          </a:bodyPr>
          <a:lstStyle/>
          <a:p>
            <a:pPr marL="3396615" marR="666115" indent="-2720975">
              <a:lnSpc>
                <a:spcPts val="4320"/>
              </a:lnSpc>
              <a:spcBef>
                <a:spcPts val="95"/>
              </a:spcBef>
            </a:pPr>
            <a:r>
              <a:rPr lang="en-US" sz="3600" spc="-15" dirty="0" smtClean="0"/>
              <a:t>Lecture one (Nature and propagation  of light)</a:t>
            </a:r>
            <a:endParaRPr sz="3600" dirty="0"/>
          </a:p>
        </p:txBody>
      </p:sp>
      <p:sp>
        <p:nvSpPr>
          <p:cNvPr id="5" name="object 5"/>
          <p:cNvSpPr/>
          <p:nvPr/>
        </p:nvSpPr>
        <p:spPr>
          <a:xfrm>
            <a:off x="2151207" y="2214897"/>
            <a:ext cx="837565" cy="239395"/>
          </a:xfrm>
          <a:custGeom>
            <a:avLst/>
            <a:gdLst/>
            <a:ahLst/>
            <a:cxnLst/>
            <a:rect l="l" t="t" r="r" b="b"/>
            <a:pathLst>
              <a:path w="837564" h="239394">
                <a:moveTo>
                  <a:pt x="0" y="238889"/>
                </a:moveTo>
                <a:lnTo>
                  <a:pt x="836991" y="238889"/>
                </a:lnTo>
                <a:lnTo>
                  <a:pt x="836991" y="0"/>
                </a:lnTo>
                <a:lnTo>
                  <a:pt x="0" y="0"/>
                </a:lnTo>
                <a:lnTo>
                  <a:pt x="0" y="238889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539152" y="2204735"/>
          <a:ext cx="7844786" cy="300298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67790"/>
                <a:gridCol w="489584"/>
                <a:gridCol w="337185"/>
                <a:gridCol w="487044"/>
                <a:gridCol w="1842770"/>
                <a:gridCol w="2089784"/>
                <a:gridCol w="1230629"/>
              </a:tblGrid>
              <a:tr h="243887">
                <a:tc rowSpan="2">
                  <a:txBody>
                    <a:bodyPr/>
                    <a:lstStyle/>
                    <a:p>
                      <a:pPr marL="295275">
                        <a:lnSpc>
                          <a:spcPts val="1830"/>
                        </a:lnSpc>
                      </a:pPr>
                      <a:r>
                        <a:rPr sz="1600" spc="-120" dirty="0">
                          <a:latin typeface="Times New Roman"/>
                          <a:cs typeface="Times New Roman"/>
                        </a:rPr>
                        <a:t>Region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239395">
                        <a:lnSpc>
                          <a:spcPts val="1820"/>
                        </a:lnSpc>
                      </a:pPr>
                      <a:r>
                        <a:rPr sz="1600" spc="-120" dirty="0">
                          <a:latin typeface="Times New Roman"/>
                          <a:cs typeface="Times New Roman"/>
                        </a:rPr>
                        <a:t>Wavelength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830"/>
                        </a:lnSpc>
                      </a:pPr>
                      <a:r>
                        <a:rPr sz="1600" spc="-120" dirty="0">
                          <a:latin typeface="Times New Roman"/>
                          <a:cs typeface="Times New Roman"/>
                        </a:rPr>
                        <a:t>Wavelength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600" spc="-125" dirty="0">
                          <a:latin typeface="Times New Roman"/>
                          <a:cs typeface="Times New Roman"/>
                        </a:rPr>
                        <a:t>(m)(nm=</a:t>
                      </a:r>
                      <a:r>
                        <a:rPr sz="1600" spc="-125" dirty="0">
                          <a:latin typeface="Cambria Math"/>
                          <a:cs typeface="Cambria Math"/>
                        </a:rPr>
                        <a:t>10</a:t>
                      </a:r>
                      <a:r>
                        <a:rPr sz="1650" spc="-187" baseline="30303" dirty="0">
                          <a:latin typeface="Cambria Math"/>
                          <a:cs typeface="Cambria Math"/>
                        </a:rPr>
                        <a:t>−9</a:t>
                      </a:r>
                      <a:r>
                        <a:rPr sz="1600" spc="-125" dirty="0">
                          <a:latin typeface="Cambria Math"/>
                          <a:cs typeface="Cambria Math"/>
                        </a:rPr>
                        <a:t>𝑚)</a:t>
                      </a:r>
                      <a:endParaRPr sz="1600">
                        <a:latin typeface="Cambria Math"/>
                        <a:cs typeface="Cambria Math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830"/>
                        </a:lnSpc>
                      </a:pPr>
                      <a:r>
                        <a:rPr sz="1600" spc="-120" dirty="0">
                          <a:latin typeface="Times New Roman"/>
                          <a:cs typeface="Times New Roman"/>
                        </a:rPr>
                        <a:t>Frequency(Hz)(THz=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910"/>
                        </a:lnSpc>
                        <a:spcBef>
                          <a:spcPts val="40"/>
                        </a:spcBef>
                      </a:pPr>
                      <a:r>
                        <a:rPr sz="1600" spc="-120" dirty="0">
                          <a:latin typeface="Cambria Math"/>
                          <a:cs typeface="Cambria Math"/>
                        </a:rPr>
                        <a:t>10</a:t>
                      </a:r>
                      <a:r>
                        <a:rPr sz="1650" spc="-179" baseline="30303" dirty="0">
                          <a:latin typeface="Cambria Math"/>
                          <a:cs typeface="Cambria Math"/>
                        </a:rPr>
                        <a:t>12 </a:t>
                      </a:r>
                      <a:r>
                        <a:rPr sz="1600" spc="-130" dirty="0">
                          <a:latin typeface="Cambria Math"/>
                          <a:cs typeface="Cambria Math"/>
                        </a:rPr>
                        <a:t>𝐻𝑧)</a:t>
                      </a:r>
                      <a:endParaRPr sz="1600">
                        <a:latin typeface="Cambria Math"/>
                        <a:cs typeface="Cambria Math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433070" marR="355600" indent="-66675">
                        <a:lnSpc>
                          <a:spcPts val="1880"/>
                        </a:lnSpc>
                        <a:spcBef>
                          <a:spcPts val="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600" spc="-10" dirty="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600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600" spc="5" dirty="0">
                          <a:latin typeface="Times New Roman"/>
                          <a:cs typeface="Times New Roman"/>
                        </a:rPr>
                        <a:t>rg</a:t>
                      </a:r>
                      <a:r>
                        <a:rPr sz="1600" dirty="0">
                          <a:latin typeface="Times New Roman"/>
                          <a:cs typeface="Times New Roman"/>
                        </a:rPr>
                        <a:t>y  </a:t>
                      </a:r>
                      <a:r>
                        <a:rPr sz="1600" spc="-95" dirty="0">
                          <a:latin typeface="Times New Roman"/>
                          <a:cs typeface="Times New Roman"/>
                        </a:rPr>
                        <a:t>[e</a:t>
                      </a:r>
                      <a:r>
                        <a:rPr sz="1600" spc="-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130" dirty="0">
                          <a:latin typeface="Times New Roman"/>
                          <a:cs typeface="Times New Roman"/>
                        </a:rPr>
                        <a:t>V]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923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795"/>
                        </a:lnSpc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1600" spc="5" dirty="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600" spc="-30" dirty="0"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sz="1600" dirty="0">
                          <a:latin typeface="Times New Roman"/>
                          <a:cs typeface="Times New Roman"/>
                        </a:rPr>
                        <a:t>)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6170">
                <a:tc>
                  <a:txBody>
                    <a:bodyPr/>
                    <a:lstStyle/>
                    <a:p>
                      <a:pPr marR="265430" algn="ctr">
                        <a:lnSpc>
                          <a:spcPts val="2025"/>
                        </a:lnSpc>
                      </a:pPr>
                      <a:r>
                        <a:rPr sz="1800" spc="-145" dirty="0">
                          <a:latin typeface="Times New Roman"/>
                          <a:cs typeface="Times New Roman"/>
                        </a:rPr>
                        <a:t>Radio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2105"/>
                        </a:lnSpc>
                      </a:pPr>
                      <a:r>
                        <a:rPr sz="1800" spc="-150" dirty="0">
                          <a:latin typeface="Times New Roman"/>
                          <a:cs typeface="Times New Roman"/>
                        </a:rPr>
                        <a:t>&gt;</a:t>
                      </a:r>
                      <a:r>
                        <a:rPr sz="1800" spc="-150" dirty="0">
                          <a:latin typeface="Cambria Math"/>
                          <a:cs typeface="Cambria Math"/>
                        </a:rPr>
                        <a:t>10</a:t>
                      </a:r>
                      <a:r>
                        <a:rPr sz="1950" spc="-225" baseline="27777" dirty="0">
                          <a:latin typeface="Cambria Math"/>
                          <a:cs typeface="Cambria Math"/>
                        </a:rPr>
                        <a:t>8</a:t>
                      </a:r>
                      <a:endParaRPr sz="1950" baseline="27777">
                        <a:latin typeface="Cambria Math"/>
                        <a:cs typeface="Cambria Math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540" algn="ctr">
                        <a:lnSpc>
                          <a:spcPts val="2105"/>
                        </a:lnSpc>
                      </a:pPr>
                      <a:r>
                        <a:rPr sz="1800" spc="-155" dirty="0">
                          <a:latin typeface="Times New Roman"/>
                          <a:cs typeface="Times New Roman"/>
                        </a:rPr>
                        <a:t>&gt;</a:t>
                      </a:r>
                      <a:r>
                        <a:rPr sz="1800" spc="-155" dirty="0">
                          <a:latin typeface="Cambria Math"/>
                          <a:cs typeface="Cambria Math"/>
                        </a:rPr>
                        <a:t>10</a:t>
                      </a:r>
                      <a:r>
                        <a:rPr sz="1950" spc="-232" baseline="27777" dirty="0">
                          <a:latin typeface="Cambria Math"/>
                          <a:cs typeface="Cambria Math"/>
                        </a:rPr>
                        <a:t>−1</a:t>
                      </a:r>
                      <a:endParaRPr sz="1950" baseline="27777">
                        <a:latin typeface="Cambria Math"/>
                        <a:cs typeface="Cambria Math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05"/>
                        </a:lnSpc>
                      </a:pPr>
                      <a:r>
                        <a:rPr sz="1800" spc="-155" dirty="0">
                          <a:latin typeface="Times New Roman"/>
                          <a:cs typeface="Times New Roman"/>
                        </a:rPr>
                        <a:t>&lt;3*</a:t>
                      </a:r>
                      <a:r>
                        <a:rPr sz="1800" spc="-155" dirty="0">
                          <a:latin typeface="Cambria Math"/>
                          <a:cs typeface="Cambria Math"/>
                        </a:rPr>
                        <a:t>10</a:t>
                      </a:r>
                      <a:r>
                        <a:rPr sz="1950" spc="-232" baseline="27777" dirty="0">
                          <a:latin typeface="Cambria Math"/>
                          <a:cs typeface="Cambria Math"/>
                        </a:rPr>
                        <a:t>9</a:t>
                      </a:r>
                      <a:endParaRPr sz="1950" baseline="27777">
                        <a:latin typeface="Cambria Math"/>
                        <a:cs typeface="Cambria Math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ts val="2145"/>
                        </a:lnSpc>
                      </a:pPr>
                      <a:r>
                        <a:rPr sz="1800" spc="-155" dirty="0">
                          <a:latin typeface="Times New Roman"/>
                          <a:cs typeface="Times New Roman"/>
                        </a:rPr>
                        <a:t>&lt;</a:t>
                      </a:r>
                      <a:r>
                        <a:rPr sz="1800" spc="-155" dirty="0">
                          <a:latin typeface="Cambria Math"/>
                          <a:cs typeface="Cambria Math"/>
                        </a:rPr>
                        <a:t>10</a:t>
                      </a:r>
                      <a:r>
                        <a:rPr sz="1950" spc="-232" baseline="27777" dirty="0">
                          <a:latin typeface="Cambria Math"/>
                          <a:cs typeface="Cambria Math"/>
                        </a:rPr>
                        <a:t>−5</a:t>
                      </a:r>
                      <a:endParaRPr sz="1950" baseline="27777">
                        <a:latin typeface="Cambria Math"/>
                        <a:cs typeface="Cambria Math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8658">
                <a:tc>
                  <a:txBody>
                    <a:bodyPr/>
                    <a:lstStyle/>
                    <a:p>
                      <a:pPr marR="266065" algn="ctr">
                        <a:lnSpc>
                          <a:spcPts val="2045"/>
                        </a:lnSpc>
                      </a:pPr>
                      <a:r>
                        <a:rPr sz="1800" spc="-155" dirty="0">
                          <a:latin typeface="Times New Roman"/>
                          <a:cs typeface="Times New Roman"/>
                        </a:rPr>
                        <a:t>Microwave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243204">
                        <a:lnSpc>
                          <a:spcPts val="2130"/>
                        </a:lnSpc>
                        <a:spcBef>
                          <a:spcPts val="40"/>
                        </a:spcBef>
                      </a:pPr>
                      <a:r>
                        <a:rPr sz="1800" spc="-150" dirty="0">
                          <a:latin typeface="Cambria Math"/>
                          <a:cs typeface="Cambria Math"/>
                        </a:rPr>
                        <a:t>10</a:t>
                      </a:r>
                      <a:r>
                        <a:rPr sz="1950" spc="-225" baseline="27777" dirty="0">
                          <a:latin typeface="Cambria Math"/>
                          <a:cs typeface="Cambria Math"/>
                        </a:rPr>
                        <a:t>8 </a:t>
                      </a:r>
                      <a:r>
                        <a:rPr sz="1800" spc="-220" dirty="0">
                          <a:latin typeface="Cambria Math"/>
                          <a:cs typeface="Cambria Math"/>
                        </a:rPr>
                        <a:t>−</a:t>
                      </a:r>
                      <a:r>
                        <a:rPr sz="1800" spc="-90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1800" spc="-150" dirty="0">
                          <a:latin typeface="Cambria Math"/>
                          <a:cs typeface="Cambria Math"/>
                        </a:rPr>
                        <a:t>10</a:t>
                      </a:r>
                      <a:r>
                        <a:rPr sz="1950" spc="-225" baseline="27777" dirty="0">
                          <a:latin typeface="Cambria Math"/>
                          <a:cs typeface="Cambria Math"/>
                        </a:rPr>
                        <a:t>5</a:t>
                      </a:r>
                      <a:endParaRPr sz="1950" baseline="27777">
                        <a:latin typeface="Cambria Math"/>
                        <a:cs typeface="Cambria Math"/>
                      </a:endParaRPr>
                    </a:p>
                  </a:txBody>
                  <a:tcPr marL="0" marR="0" marT="50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540" algn="ctr">
                        <a:lnSpc>
                          <a:spcPct val="100000"/>
                        </a:lnSpc>
                      </a:pPr>
                      <a:r>
                        <a:rPr sz="1800" spc="-155" dirty="0">
                          <a:latin typeface="Cambria Math"/>
                          <a:cs typeface="Cambria Math"/>
                        </a:rPr>
                        <a:t>10</a:t>
                      </a:r>
                      <a:r>
                        <a:rPr sz="1950" spc="-232" baseline="27777" dirty="0">
                          <a:latin typeface="Cambria Math"/>
                          <a:cs typeface="Cambria Math"/>
                        </a:rPr>
                        <a:t>−1 </a:t>
                      </a:r>
                      <a:r>
                        <a:rPr sz="1800" spc="-220" dirty="0">
                          <a:latin typeface="Cambria Math"/>
                          <a:cs typeface="Cambria Math"/>
                        </a:rPr>
                        <a:t>−</a:t>
                      </a:r>
                      <a:r>
                        <a:rPr sz="1800" spc="-70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1800" spc="-155" dirty="0">
                          <a:latin typeface="Cambria Math"/>
                          <a:cs typeface="Cambria Math"/>
                        </a:rPr>
                        <a:t>10</a:t>
                      </a:r>
                      <a:r>
                        <a:rPr sz="1950" spc="-232" baseline="27777" dirty="0">
                          <a:latin typeface="Cambria Math"/>
                          <a:cs typeface="Cambria Math"/>
                        </a:rPr>
                        <a:t>−4</a:t>
                      </a:r>
                      <a:endParaRPr sz="1950" baseline="27777">
                        <a:latin typeface="Cambria Math"/>
                        <a:cs typeface="Cambria Math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350" algn="ctr">
                        <a:lnSpc>
                          <a:spcPts val="2125"/>
                        </a:lnSpc>
                      </a:pPr>
                      <a:r>
                        <a:rPr sz="1800" spc="-135" dirty="0">
                          <a:latin typeface="Times New Roman"/>
                          <a:cs typeface="Times New Roman"/>
                        </a:rPr>
                        <a:t>3*</a:t>
                      </a:r>
                      <a:r>
                        <a:rPr sz="1800" spc="-135" dirty="0">
                          <a:latin typeface="Cambria Math"/>
                          <a:cs typeface="Cambria Math"/>
                        </a:rPr>
                        <a:t>10</a:t>
                      </a:r>
                      <a:r>
                        <a:rPr sz="1950" spc="-202" baseline="27777" dirty="0">
                          <a:latin typeface="Cambria Math"/>
                          <a:cs typeface="Cambria Math"/>
                        </a:rPr>
                        <a:t>9</a:t>
                      </a:r>
                      <a:r>
                        <a:rPr sz="1800" spc="-135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1800" spc="-1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45" dirty="0">
                          <a:latin typeface="Times New Roman"/>
                          <a:cs typeface="Times New Roman"/>
                        </a:rPr>
                        <a:t>3*</a:t>
                      </a:r>
                      <a:r>
                        <a:rPr sz="1800" spc="-145" dirty="0">
                          <a:latin typeface="Cambria Math"/>
                          <a:cs typeface="Cambria Math"/>
                        </a:rPr>
                        <a:t>10</a:t>
                      </a:r>
                      <a:r>
                        <a:rPr sz="1950" spc="-217" baseline="27777" dirty="0">
                          <a:latin typeface="Cambria Math"/>
                          <a:cs typeface="Cambria Math"/>
                        </a:rPr>
                        <a:t>12</a:t>
                      </a:r>
                      <a:endParaRPr sz="1950" baseline="27777">
                        <a:latin typeface="Cambria Math"/>
                        <a:cs typeface="Cambria Math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2130"/>
                        </a:lnSpc>
                        <a:spcBef>
                          <a:spcPts val="40"/>
                        </a:spcBef>
                      </a:pPr>
                      <a:r>
                        <a:rPr sz="1800" spc="-155" dirty="0">
                          <a:latin typeface="Cambria Math"/>
                          <a:cs typeface="Cambria Math"/>
                        </a:rPr>
                        <a:t>10</a:t>
                      </a:r>
                      <a:r>
                        <a:rPr sz="1950" spc="-232" baseline="27777" dirty="0">
                          <a:latin typeface="Cambria Math"/>
                          <a:cs typeface="Cambria Math"/>
                        </a:rPr>
                        <a:t>−5 </a:t>
                      </a:r>
                      <a:r>
                        <a:rPr sz="1800" spc="-220" dirty="0">
                          <a:latin typeface="Cambria Math"/>
                          <a:cs typeface="Cambria Math"/>
                        </a:rPr>
                        <a:t>−</a:t>
                      </a:r>
                      <a:r>
                        <a:rPr sz="1800" spc="-85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1800" spc="-140" dirty="0">
                          <a:latin typeface="Cambria Math"/>
                          <a:cs typeface="Cambria Math"/>
                        </a:rPr>
                        <a:t>0.01</a:t>
                      </a:r>
                      <a:endParaRPr sz="1800">
                        <a:latin typeface="Cambria Math"/>
                        <a:cs typeface="Cambria Math"/>
                      </a:endParaRPr>
                    </a:p>
                  </a:txBody>
                  <a:tcPr marL="0" marR="0" marT="50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6709">
                <a:tc>
                  <a:txBody>
                    <a:bodyPr/>
                    <a:lstStyle/>
                    <a:p>
                      <a:pPr marR="266065" algn="ctr">
                        <a:lnSpc>
                          <a:spcPts val="2030"/>
                        </a:lnSpc>
                      </a:pPr>
                      <a:r>
                        <a:rPr sz="1800" spc="-125" dirty="0">
                          <a:latin typeface="Times New Roman"/>
                          <a:cs typeface="Times New Roman"/>
                        </a:rPr>
                        <a:t>Infrared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234950">
                        <a:lnSpc>
                          <a:spcPts val="2130"/>
                        </a:lnSpc>
                        <a:spcBef>
                          <a:spcPts val="25"/>
                        </a:spcBef>
                      </a:pPr>
                      <a:r>
                        <a:rPr sz="1800" spc="-150" dirty="0">
                          <a:latin typeface="Cambria Math"/>
                          <a:cs typeface="Cambria Math"/>
                        </a:rPr>
                        <a:t>10</a:t>
                      </a:r>
                      <a:r>
                        <a:rPr sz="1950" spc="-225" baseline="27777" dirty="0">
                          <a:latin typeface="Cambria Math"/>
                          <a:cs typeface="Cambria Math"/>
                        </a:rPr>
                        <a:t>5 </a:t>
                      </a:r>
                      <a:r>
                        <a:rPr sz="1800" spc="-220" dirty="0">
                          <a:latin typeface="Cambria Math"/>
                          <a:cs typeface="Cambria Math"/>
                        </a:rPr>
                        <a:t>−</a:t>
                      </a:r>
                      <a:r>
                        <a:rPr sz="1800" spc="-85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1800" spc="-165" dirty="0">
                          <a:latin typeface="Cambria Math"/>
                          <a:cs typeface="Cambria Math"/>
                        </a:rPr>
                        <a:t>700</a:t>
                      </a:r>
                      <a:endParaRPr sz="1800">
                        <a:latin typeface="Cambria Math"/>
                        <a:cs typeface="Cambria Math"/>
                      </a:endParaRPr>
                    </a:p>
                  </a:txBody>
                  <a:tcPr marL="0" marR="0" marT="31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2150"/>
                        </a:lnSpc>
                      </a:pPr>
                      <a:r>
                        <a:rPr sz="1800" spc="-155" dirty="0">
                          <a:latin typeface="Cambria Math"/>
                          <a:cs typeface="Cambria Math"/>
                        </a:rPr>
                        <a:t>10</a:t>
                      </a:r>
                      <a:r>
                        <a:rPr sz="1950" spc="-232" baseline="27777" dirty="0">
                          <a:latin typeface="Cambria Math"/>
                          <a:cs typeface="Cambria Math"/>
                        </a:rPr>
                        <a:t>−4 </a:t>
                      </a:r>
                      <a:r>
                        <a:rPr sz="1800" spc="-220" dirty="0">
                          <a:latin typeface="Cambria Math"/>
                          <a:cs typeface="Cambria Math"/>
                        </a:rPr>
                        <a:t>− </a:t>
                      </a:r>
                      <a:r>
                        <a:rPr sz="1800" spc="-165" dirty="0">
                          <a:latin typeface="Cambria Math"/>
                          <a:cs typeface="Cambria Math"/>
                        </a:rPr>
                        <a:t>7 </a:t>
                      </a:r>
                      <a:r>
                        <a:rPr sz="1800" spc="-145" dirty="0">
                          <a:latin typeface="Cambria Math"/>
                          <a:cs typeface="Cambria Math"/>
                        </a:rPr>
                        <a:t>∗</a:t>
                      </a:r>
                      <a:r>
                        <a:rPr sz="1800" spc="-250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1800" spc="-155" dirty="0">
                          <a:latin typeface="Cambria Math"/>
                          <a:cs typeface="Cambria Math"/>
                        </a:rPr>
                        <a:t>10</a:t>
                      </a:r>
                      <a:r>
                        <a:rPr sz="1950" spc="-232" baseline="27777" dirty="0">
                          <a:latin typeface="Cambria Math"/>
                          <a:cs typeface="Cambria Math"/>
                        </a:rPr>
                        <a:t>−7</a:t>
                      </a:r>
                      <a:endParaRPr sz="1950" baseline="27777">
                        <a:latin typeface="Cambria Math"/>
                        <a:cs typeface="Cambria Math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350" algn="ctr">
                        <a:lnSpc>
                          <a:spcPts val="2110"/>
                        </a:lnSpc>
                      </a:pPr>
                      <a:r>
                        <a:rPr sz="1800" spc="-150" dirty="0">
                          <a:latin typeface="Times New Roman"/>
                          <a:cs typeface="Times New Roman"/>
                        </a:rPr>
                        <a:t>3*</a:t>
                      </a:r>
                      <a:r>
                        <a:rPr sz="1800" spc="-150" dirty="0">
                          <a:latin typeface="Cambria Math"/>
                          <a:cs typeface="Cambria Math"/>
                        </a:rPr>
                        <a:t>10</a:t>
                      </a:r>
                      <a:r>
                        <a:rPr sz="1950" spc="-225" baseline="27777" dirty="0">
                          <a:latin typeface="Cambria Math"/>
                          <a:cs typeface="Cambria Math"/>
                        </a:rPr>
                        <a:t>12 </a:t>
                      </a:r>
                      <a:r>
                        <a:rPr sz="1800" spc="-220" dirty="0">
                          <a:latin typeface="Cambria Math"/>
                          <a:cs typeface="Cambria Math"/>
                        </a:rPr>
                        <a:t>− </a:t>
                      </a:r>
                      <a:r>
                        <a:rPr sz="1800" spc="-130" dirty="0">
                          <a:latin typeface="Cambria Math"/>
                          <a:cs typeface="Cambria Math"/>
                        </a:rPr>
                        <a:t>4.3 </a:t>
                      </a:r>
                      <a:r>
                        <a:rPr sz="1800" spc="-145" dirty="0">
                          <a:latin typeface="Cambria Math"/>
                          <a:cs typeface="Cambria Math"/>
                        </a:rPr>
                        <a:t>∗</a:t>
                      </a:r>
                      <a:r>
                        <a:rPr sz="1800" spc="-35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1800" spc="-150" dirty="0">
                          <a:latin typeface="Cambria Math"/>
                          <a:cs typeface="Cambria Math"/>
                        </a:rPr>
                        <a:t>10</a:t>
                      </a:r>
                      <a:r>
                        <a:rPr sz="1950" spc="-225" baseline="27777" dirty="0">
                          <a:latin typeface="Cambria Math"/>
                          <a:cs typeface="Cambria Math"/>
                        </a:rPr>
                        <a:t>14</a:t>
                      </a:r>
                      <a:endParaRPr sz="1950" baseline="27777">
                        <a:latin typeface="Cambria Math"/>
                        <a:cs typeface="Cambria Math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30"/>
                        </a:lnSpc>
                      </a:pPr>
                      <a:r>
                        <a:rPr sz="1800" spc="-135" dirty="0">
                          <a:latin typeface="Times New Roman"/>
                          <a:cs typeface="Times New Roman"/>
                        </a:rPr>
                        <a:t>0.01-2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1193">
                <a:tc>
                  <a:txBody>
                    <a:bodyPr/>
                    <a:lstStyle/>
                    <a:p>
                      <a:pPr marR="266065" algn="ctr">
                        <a:lnSpc>
                          <a:spcPts val="2025"/>
                        </a:lnSpc>
                      </a:pPr>
                      <a:r>
                        <a:rPr sz="1800" spc="-125" dirty="0">
                          <a:latin typeface="Times New Roman"/>
                          <a:cs typeface="Times New Roman"/>
                        </a:rPr>
                        <a:t>Visible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339090">
                        <a:lnSpc>
                          <a:spcPts val="2025"/>
                        </a:lnSpc>
                      </a:pPr>
                      <a:r>
                        <a:rPr sz="1800" spc="-145" dirty="0">
                          <a:latin typeface="Times New Roman"/>
                          <a:cs typeface="Times New Roman"/>
                        </a:rPr>
                        <a:t>400-700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4445" algn="ctr">
                        <a:lnSpc>
                          <a:spcPts val="2085"/>
                        </a:lnSpc>
                      </a:pPr>
                      <a:r>
                        <a:rPr sz="1800" spc="-150" dirty="0">
                          <a:latin typeface="Times New Roman"/>
                          <a:cs typeface="Times New Roman"/>
                        </a:rPr>
                        <a:t>7*</a:t>
                      </a:r>
                      <a:r>
                        <a:rPr sz="1800" spc="-150" dirty="0">
                          <a:latin typeface="Cambria Math"/>
                          <a:cs typeface="Cambria Math"/>
                        </a:rPr>
                        <a:t>10</a:t>
                      </a:r>
                      <a:r>
                        <a:rPr sz="1950" spc="-225" baseline="27777" dirty="0">
                          <a:latin typeface="Cambria Math"/>
                          <a:cs typeface="Cambria Math"/>
                        </a:rPr>
                        <a:t>−7 </a:t>
                      </a:r>
                      <a:r>
                        <a:rPr sz="1800" spc="-220" dirty="0">
                          <a:latin typeface="Cambria Math"/>
                          <a:cs typeface="Cambria Math"/>
                        </a:rPr>
                        <a:t>− </a:t>
                      </a:r>
                      <a:r>
                        <a:rPr sz="1800" spc="-165" dirty="0">
                          <a:latin typeface="Cambria Math"/>
                          <a:cs typeface="Cambria Math"/>
                        </a:rPr>
                        <a:t>4 </a:t>
                      </a:r>
                      <a:r>
                        <a:rPr sz="1800" spc="-145" dirty="0">
                          <a:latin typeface="Cambria Math"/>
                          <a:cs typeface="Cambria Math"/>
                        </a:rPr>
                        <a:t>∗</a:t>
                      </a:r>
                      <a:r>
                        <a:rPr sz="1800" spc="-275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1800" spc="-155" dirty="0">
                          <a:latin typeface="Cambria Math"/>
                          <a:cs typeface="Cambria Math"/>
                        </a:rPr>
                        <a:t>10</a:t>
                      </a:r>
                      <a:r>
                        <a:rPr sz="1950" spc="-232" baseline="27777" dirty="0">
                          <a:latin typeface="Cambria Math"/>
                          <a:cs typeface="Cambria Math"/>
                        </a:rPr>
                        <a:t>−7</a:t>
                      </a:r>
                      <a:endParaRPr sz="1950" baseline="27777">
                        <a:latin typeface="Cambria Math"/>
                        <a:cs typeface="Cambria Math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350" algn="ctr">
                        <a:lnSpc>
                          <a:spcPts val="2105"/>
                        </a:lnSpc>
                      </a:pPr>
                      <a:r>
                        <a:rPr sz="1800" spc="-140" dirty="0">
                          <a:latin typeface="Times New Roman"/>
                          <a:cs typeface="Times New Roman"/>
                        </a:rPr>
                        <a:t>4.3*</a:t>
                      </a:r>
                      <a:r>
                        <a:rPr sz="1800" spc="-140" dirty="0">
                          <a:latin typeface="Cambria Math"/>
                          <a:cs typeface="Cambria Math"/>
                        </a:rPr>
                        <a:t>10</a:t>
                      </a:r>
                      <a:r>
                        <a:rPr sz="1950" spc="-209" baseline="27777" dirty="0">
                          <a:latin typeface="Cambria Math"/>
                          <a:cs typeface="Cambria Math"/>
                        </a:rPr>
                        <a:t>14 </a:t>
                      </a:r>
                      <a:r>
                        <a:rPr sz="1800" spc="-220" dirty="0">
                          <a:latin typeface="Cambria Math"/>
                          <a:cs typeface="Cambria Math"/>
                        </a:rPr>
                        <a:t>− </a:t>
                      </a:r>
                      <a:r>
                        <a:rPr sz="1800" spc="-130" dirty="0">
                          <a:latin typeface="Cambria Math"/>
                          <a:cs typeface="Cambria Math"/>
                        </a:rPr>
                        <a:t>7.5 </a:t>
                      </a:r>
                      <a:r>
                        <a:rPr sz="1800" spc="-145" dirty="0">
                          <a:latin typeface="Cambria Math"/>
                          <a:cs typeface="Cambria Math"/>
                        </a:rPr>
                        <a:t>∗</a:t>
                      </a:r>
                      <a:r>
                        <a:rPr sz="1800" spc="-85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1800" spc="-150" dirty="0">
                          <a:latin typeface="Cambria Math"/>
                          <a:cs typeface="Cambria Math"/>
                        </a:rPr>
                        <a:t>10</a:t>
                      </a:r>
                      <a:r>
                        <a:rPr sz="1950" spc="-225" baseline="27777" dirty="0">
                          <a:latin typeface="Cambria Math"/>
                          <a:cs typeface="Cambria Math"/>
                        </a:rPr>
                        <a:t>14</a:t>
                      </a:r>
                      <a:endParaRPr sz="1950" baseline="27777">
                        <a:latin typeface="Cambria Math"/>
                        <a:cs typeface="Cambria Math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25"/>
                        </a:lnSpc>
                      </a:pPr>
                      <a:r>
                        <a:rPr sz="1800" spc="-140" dirty="0">
                          <a:latin typeface="Times New Roman"/>
                          <a:cs typeface="Times New Roman"/>
                        </a:rPr>
                        <a:t>2-3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4179">
                <a:tc>
                  <a:txBody>
                    <a:bodyPr/>
                    <a:lstStyle/>
                    <a:p>
                      <a:pPr marR="266700" algn="ctr">
                        <a:lnSpc>
                          <a:spcPts val="2030"/>
                        </a:lnSpc>
                      </a:pPr>
                      <a:r>
                        <a:rPr sz="1800" spc="-120" dirty="0">
                          <a:latin typeface="Times New Roman"/>
                          <a:cs typeface="Times New Roman"/>
                        </a:rPr>
                        <a:t>Ultraviolet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434340">
                        <a:lnSpc>
                          <a:spcPts val="2030"/>
                        </a:lnSpc>
                      </a:pPr>
                      <a:r>
                        <a:rPr sz="1800" spc="-145" dirty="0">
                          <a:latin typeface="Times New Roman"/>
                          <a:cs typeface="Times New Roman"/>
                        </a:rPr>
                        <a:t>400-1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2110"/>
                        </a:lnSpc>
                      </a:pPr>
                      <a:r>
                        <a:rPr sz="1800" spc="-150" dirty="0">
                          <a:latin typeface="Times New Roman"/>
                          <a:cs typeface="Times New Roman"/>
                        </a:rPr>
                        <a:t>4*</a:t>
                      </a:r>
                      <a:r>
                        <a:rPr sz="1800" spc="-150" dirty="0">
                          <a:latin typeface="Cambria Math"/>
                          <a:cs typeface="Cambria Math"/>
                        </a:rPr>
                        <a:t>10</a:t>
                      </a:r>
                      <a:r>
                        <a:rPr sz="1950" spc="-225" baseline="27777" dirty="0">
                          <a:latin typeface="Cambria Math"/>
                          <a:cs typeface="Cambria Math"/>
                        </a:rPr>
                        <a:t>−7 </a:t>
                      </a:r>
                      <a:r>
                        <a:rPr sz="1800" spc="-220" dirty="0">
                          <a:latin typeface="Cambria Math"/>
                          <a:cs typeface="Cambria Math"/>
                        </a:rPr>
                        <a:t>−</a:t>
                      </a:r>
                      <a:r>
                        <a:rPr sz="1800" spc="-105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1800" spc="-155" dirty="0">
                          <a:latin typeface="Cambria Math"/>
                          <a:cs typeface="Cambria Math"/>
                        </a:rPr>
                        <a:t>10</a:t>
                      </a:r>
                      <a:r>
                        <a:rPr sz="1950" spc="-232" baseline="27777" dirty="0">
                          <a:latin typeface="Cambria Math"/>
                          <a:cs typeface="Cambria Math"/>
                        </a:rPr>
                        <a:t>−9</a:t>
                      </a:r>
                      <a:endParaRPr sz="1950" baseline="27777">
                        <a:latin typeface="Cambria Math"/>
                        <a:cs typeface="Cambria Math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45" algn="ctr">
                        <a:lnSpc>
                          <a:spcPts val="2110"/>
                        </a:lnSpc>
                      </a:pPr>
                      <a:r>
                        <a:rPr sz="1800" spc="-140" dirty="0">
                          <a:latin typeface="Times New Roman"/>
                          <a:cs typeface="Times New Roman"/>
                        </a:rPr>
                        <a:t>7.5*</a:t>
                      </a:r>
                      <a:r>
                        <a:rPr sz="1800" spc="-140" dirty="0">
                          <a:latin typeface="Cambria Math"/>
                          <a:cs typeface="Cambria Math"/>
                        </a:rPr>
                        <a:t>10</a:t>
                      </a:r>
                      <a:r>
                        <a:rPr sz="1950" spc="-209" baseline="27777" dirty="0">
                          <a:latin typeface="Cambria Math"/>
                          <a:cs typeface="Cambria Math"/>
                        </a:rPr>
                        <a:t>14 </a:t>
                      </a:r>
                      <a:r>
                        <a:rPr sz="1800" spc="-220" dirty="0">
                          <a:latin typeface="Cambria Math"/>
                          <a:cs typeface="Cambria Math"/>
                        </a:rPr>
                        <a:t>− </a:t>
                      </a:r>
                      <a:r>
                        <a:rPr sz="1800" spc="-165" dirty="0">
                          <a:latin typeface="Cambria Math"/>
                          <a:cs typeface="Cambria Math"/>
                        </a:rPr>
                        <a:t>3 </a:t>
                      </a:r>
                      <a:r>
                        <a:rPr sz="1800" spc="-145" dirty="0">
                          <a:latin typeface="Cambria Math"/>
                          <a:cs typeface="Cambria Math"/>
                        </a:rPr>
                        <a:t>∗</a:t>
                      </a:r>
                      <a:r>
                        <a:rPr sz="1800" spc="-254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1800" spc="-150" dirty="0">
                          <a:latin typeface="Cambria Math"/>
                          <a:cs typeface="Cambria Math"/>
                        </a:rPr>
                        <a:t>10</a:t>
                      </a:r>
                      <a:r>
                        <a:rPr sz="1950" spc="-225" baseline="27777" dirty="0">
                          <a:latin typeface="Cambria Math"/>
                          <a:cs typeface="Cambria Math"/>
                        </a:rPr>
                        <a:t>17</a:t>
                      </a:r>
                      <a:endParaRPr sz="1950" baseline="27777">
                        <a:latin typeface="Cambria Math"/>
                        <a:cs typeface="Cambria Math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ts val="2110"/>
                        </a:lnSpc>
                      </a:pPr>
                      <a:r>
                        <a:rPr sz="1800" spc="-125" dirty="0">
                          <a:latin typeface="Times New Roman"/>
                          <a:cs typeface="Times New Roman"/>
                        </a:rPr>
                        <a:t>3-</a:t>
                      </a:r>
                      <a:r>
                        <a:rPr sz="1800" spc="-1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50" dirty="0">
                          <a:latin typeface="Cambria Math"/>
                          <a:cs typeface="Cambria Math"/>
                        </a:rPr>
                        <a:t>10</a:t>
                      </a:r>
                      <a:r>
                        <a:rPr sz="1950" spc="-225" baseline="27777" dirty="0">
                          <a:latin typeface="Cambria Math"/>
                          <a:cs typeface="Cambria Math"/>
                        </a:rPr>
                        <a:t>3</a:t>
                      </a:r>
                      <a:endParaRPr sz="1950" baseline="27777">
                        <a:latin typeface="Cambria Math"/>
                        <a:cs typeface="Cambria Math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2386">
                <a:tc>
                  <a:txBody>
                    <a:bodyPr/>
                    <a:lstStyle/>
                    <a:p>
                      <a:pPr marR="271780" algn="ctr">
                        <a:lnSpc>
                          <a:spcPts val="2025"/>
                        </a:lnSpc>
                      </a:pPr>
                      <a:r>
                        <a:rPr sz="1800" spc="-160" dirty="0">
                          <a:latin typeface="Times New Roman"/>
                          <a:cs typeface="Times New Roman"/>
                        </a:rPr>
                        <a:t>X-Rays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491490">
                        <a:lnSpc>
                          <a:spcPts val="2025"/>
                        </a:lnSpc>
                        <a:tabLst>
                          <a:tab pos="803275" algn="l"/>
                        </a:tabLst>
                      </a:pPr>
                      <a:r>
                        <a:rPr sz="1800" spc="-125" dirty="0">
                          <a:latin typeface="Times New Roman"/>
                          <a:cs typeface="Times New Roman"/>
                        </a:rPr>
                        <a:t>1-	</a:t>
                      </a:r>
                      <a:r>
                        <a:rPr sz="1800" spc="-130" dirty="0">
                          <a:latin typeface="Times New Roman"/>
                          <a:cs typeface="Times New Roman"/>
                        </a:rPr>
                        <a:t>0.01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080" algn="ctr">
                        <a:lnSpc>
                          <a:spcPts val="1480"/>
                        </a:lnSpc>
                      </a:pPr>
                      <a:r>
                        <a:rPr sz="2700" spc="-232" baseline="-20061" dirty="0">
                          <a:latin typeface="Cambria Math"/>
                          <a:cs typeface="Cambria Math"/>
                        </a:rPr>
                        <a:t>10</a:t>
                      </a:r>
                      <a:r>
                        <a:rPr sz="1300" spc="-155" dirty="0">
                          <a:latin typeface="Cambria Math"/>
                          <a:cs typeface="Cambria Math"/>
                        </a:rPr>
                        <a:t>−9 </a:t>
                      </a:r>
                      <a:r>
                        <a:rPr sz="2700" spc="-330" baseline="-20061" dirty="0">
                          <a:latin typeface="Cambria Math"/>
                          <a:cs typeface="Cambria Math"/>
                        </a:rPr>
                        <a:t>−</a:t>
                      </a:r>
                      <a:r>
                        <a:rPr sz="2700" spc="-150" baseline="-20061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2700" spc="-225" baseline="-20061" dirty="0">
                          <a:latin typeface="Cambria Math"/>
                          <a:cs typeface="Cambria Math"/>
                        </a:rPr>
                        <a:t>10</a:t>
                      </a:r>
                      <a:r>
                        <a:rPr sz="1300" spc="-150" dirty="0">
                          <a:latin typeface="Cambria Math"/>
                          <a:cs typeface="Cambria Math"/>
                        </a:rPr>
                        <a:t>−11</a:t>
                      </a:r>
                      <a:endParaRPr sz="1300">
                        <a:latin typeface="Cambria Math"/>
                        <a:cs typeface="Cambria Math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" algn="ctr">
                        <a:lnSpc>
                          <a:spcPts val="2105"/>
                        </a:lnSpc>
                      </a:pPr>
                      <a:r>
                        <a:rPr sz="1800" spc="-150" dirty="0">
                          <a:latin typeface="Times New Roman"/>
                          <a:cs typeface="Times New Roman"/>
                        </a:rPr>
                        <a:t>3*</a:t>
                      </a:r>
                      <a:r>
                        <a:rPr sz="1800" spc="-150" dirty="0">
                          <a:latin typeface="Cambria Math"/>
                          <a:cs typeface="Cambria Math"/>
                        </a:rPr>
                        <a:t>10</a:t>
                      </a:r>
                      <a:r>
                        <a:rPr sz="1950" spc="-225" baseline="27777" dirty="0">
                          <a:latin typeface="Cambria Math"/>
                          <a:cs typeface="Cambria Math"/>
                        </a:rPr>
                        <a:t>17 </a:t>
                      </a:r>
                      <a:r>
                        <a:rPr sz="1800" spc="-220" dirty="0">
                          <a:latin typeface="Cambria Math"/>
                          <a:cs typeface="Cambria Math"/>
                        </a:rPr>
                        <a:t>− </a:t>
                      </a:r>
                      <a:r>
                        <a:rPr sz="1800" spc="-165" dirty="0">
                          <a:latin typeface="Cambria Math"/>
                          <a:cs typeface="Cambria Math"/>
                        </a:rPr>
                        <a:t>3 </a:t>
                      </a:r>
                      <a:r>
                        <a:rPr sz="1800" spc="-145" dirty="0">
                          <a:latin typeface="Cambria Math"/>
                          <a:cs typeface="Cambria Math"/>
                        </a:rPr>
                        <a:t>∗</a:t>
                      </a:r>
                      <a:r>
                        <a:rPr sz="1800" spc="-235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1800" spc="-150" dirty="0">
                          <a:latin typeface="Cambria Math"/>
                          <a:cs typeface="Cambria Math"/>
                        </a:rPr>
                        <a:t>10</a:t>
                      </a:r>
                      <a:r>
                        <a:rPr sz="1950" spc="-225" baseline="27777" dirty="0">
                          <a:latin typeface="Cambria Math"/>
                          <a:cs typeface="Cambria Math"/>
                        </a:rPr>
                        <a:t>19</a:t>
                      </a:r>
                      <a:endParaRPr sz="1950" baseline="27777">
                        <a:latin typeface="Cambria Math"/>
                        <a:cs typeface="Cambria Math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800" spc="-150" dirty="0">
                          <a:latin typeface="Cambria Math"/>
                          <a:cs typeface="Cambria Math"/>
                        </a:rPr>
                        <a:t>10</a:t>
                      </a:r>
                      <a:r>
                        <a:rPr sz="1950" spc="-225" baseline="27777" dirty="0">
                          <a:latin typeface="Cambria Math"/>
                          <a:cs typeface="Cambria Math"/>
                        </a:rPr>
                        <a:t>3 </a:t>
                      </a:r>
                      <a:r>
                        <a:rPr sz="1800" spc="-220" dirty="0">
                          <a:latin typeface="Cambria Math"/>
                          <a:cs typeface="Cambria Math"/>
                        </a:rPr>
                        <a:t>−</a:t>
                      </a:r>
                      <a:r>
                        <a:rPr sz="1800" spc="-90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1800" spc="-150" dirty="0">
                          <a:latin typeface="Cambria Math"/>
                          <a:cs typeface="Cambria Math"/>
                        </a:rPr>
                        <a:t>10</a:t>
                      </a:r>
                      <a:r>
                        <a:rPr sz="1950" spc="-225" baseline="27777" dirty="0">
                          <a:latin typeface="Cambria Math"/>
                          <a:cs typeface="Cambria Math"/>
                        </a:rPr>
                        <a:t>5</a:t>
                      </a:r>
                      <a:endParaRPr sz="1950" baseline="27777">
                        <a:latin typeface="Cambria Math"/>
                        <a:cs typeface="Cambria Math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9156">
                <a:tc>
                  <a:txBody>
                    <a:bodyPr/>
                    <a:lstStyle/>
                    <a:p>
                      <a:pPr marR="269240" algn="ctr">
                        <a:lnSpc>
                          <a:spcPts val="2030"/>
                        </a:lnSpc>
                      </a:pPr>
                      <a:r>
                        <a:rPr sz="1800" spc="-200" dirty="0">
                          <a:latin typeface="Times New Roman"/>
                          <a:cs typeface="Times New Roman"/>
                        </a:rPr>
                        <a:t>Gamma</a:t>
                      </a:r>
                      <a:r>
                        <a:rPr sz="1800" spc="-1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55" dirty="0">
                          <a:latin typeface="Times New Roman"/>
                          <a:cs typeface="Times New Roman"/>
                        </a:rPr>
                        <a:t>Rays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436880">
                        <a:lnSpc>
                          <a:spcPts val="2030"/>
                        </a:lnSpc>
                      </a:pPr>
                      <a:r>
                        <a:rPr sz="1800" spc="-140" dirty="0">
                          <a:latin typeface="Times New Roman"/>
                          <a:cs typeface="Times New Roman"/>
                        </a:rPr>
                        <a:t>&lt;0.01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4445" algn="ctr">
                        <a:lnSpc>
                          <a:spcPts val="1440"/>
                        </a:lnSpc>
                      </a:pPr>
                      <a:r>
                        <a:rPr sz="2700" spc="-225" baseline="-20061" dirty="0">
                          <a:latin typeface="Times New Roman"/>
                          <a:cs typeface="Times New Roman"/>
                        </a:rPr>
                        <a:t>&lt;</a:t>
                      </a:r>
                      <a:r>
                        <a:rPr sz="2700" spc="-225" baseline="-20061" dirty="0">
                          <a:latin typeface="Cambria Math"/>
                          <a:cs typeface="Cambria Math"/>
                        </a:rPr>
                        <a:t>10</a:t>
                      </a:r>
                      <a:r>
                        <a:rPr sz="1300" spc="-150" dirty="0">
                          <a:latin typeface="Cambria Math"/>
                          <a:cs typeface="Cambria Math"/>
                        </a:rPr>
                        <a:t>−11</a:t>
                      </a:r>
                      <a:endParaRPr sz="1300">
                        <a:latin typeface="Cambria Math"/>
                        <a:cs typeface="Cambria Math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" algn="ctr">
                        <a:lnSpc>
                          <a:spcPts val="2110"/>
                        </a:lnSpc>
                      </a:pPr>
                      <a:r>
                        <a:rPr sz="1800" spc="-165" dirty="0">
                          <a:latin typeface="Times New Roman"/>
                          <a:cs typeface="Times New Roman"/>
                        </a:rPr>
                        <a:t>&gt;</a:t>
                      </a:r>
                      <a:r>
                        <a:rPr sz="1800" spc="-165" dirty="0">
                          <a:latin typeface="Cambria Math"/>
                          <a:cs typeface="Cambria Math"/>
                        </a:rPr>
                        <a:t>3 </a:t>
                      </a:r>
                      <a:r>
                        <a:rPr sz="1800" spc="-145" dirty="0">
                          <a:latin typeface="Cambria Math"/>
                          <a:cs typeface="Cambria Math"/>
                        </a:rPr>
                        <a:t>∗</a:t>
                      </a:r>
                      <a:r>
                        <a:rPr sz="1800" spc="-225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1800" spc="-150" dirty="0">
                          <a:latin typeface="Cambria Math"/>
                          <a:cs typeface="Cambria Math"/>
                        </a:rPr>
                        <a:t>10</a:t>
                      </a:r>
                      <a:r>
                        <a:rPr sz="1950" spc="-225" baseline="27777" dirty="0">
                          <a:latin typeface="Cambria Math"/>
                          <a:cs typeface="Cambria Math"/>
                        </a:rPr>
                        <a:t>19</a:t>
                      </a:r>
                      <a:endParaRPr sz="1950" baseline="27777">
                        <a:latin typeface="Cambria Math"/>
                        <a:cs typeface="Cambria Math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ctr">
                        <a:lnSpc>
                          <a:spcPts val="2150"/>
                        </a:lnSpc>
                      </a:pPr>
                      <a:r>
                        <a:rPr sz="1800" spc="-155" dirty="0">
                          <a:latin typeface="Times New Roman"/>
                          <a:cs typeface="Times New Roman"/>
                        </a:rPr>
                        <a:t>&gt;</a:t>
                      </a:r>
                      <a:r>
                        <a:rPr sz="1800" spc="-155" dirty="0">
                          <a:latin typeface="Cambria Math"/>
                          <a:cs typeface="Cambria Math"/>
                        </a:rPr>
                        <a:t>10</a:t>
                      </a:r>
                      <a:r>
                        <a:rPr sz="1950" spc="-232" baseline="27777" dirty="0">
                          <a:latin typeface="Cambria Math"/>
                          <a:cs typeface="Cambria Math"/>
                        </a:rPr>
                        <a:t>5</a:t>
                      </a:r>
                      <a:endParaRPr sz="1950" baseline="27777">
                        <a:latin typeface="Cambria Math"/>
                        <a:cs typeface="Cambria Math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470910" marR="1041400" indent="-2425065">
              <a:lnSpc>
                <a:spcPct val="100000"/>
              </a:lnSpc>
              <a:spcBef>
                <a:spcPts val="105"/>
              </a:spcBef>
            </a:pPr>
            <a:r>
              <a:rPr lang="en-US" spc="-10" dirty="0" smtClean="0"/>
              <a:t>Lecture one (Nature and propagation  of light)</a:t>
            </a:r>
            <a:endParaRPr spc="-10" dirty="0"/>
          </a:p>
        </p:txBody>
      </p:sp>
      <p:sp>
        <p:nvSpPr>
          <p:cNvPr id="3" name="object 3"/>
          <p:cNvSpPr/>
          <p:nvPr/>
        </p:nvSpPr>
        <p:spPr>
          <a:xfrm>
            <a:off x="1043609" y="1268806"/>
            <a:ext cx="6840728" cy="53285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9955" y="246888"/>
            <a:ext cx="8324088" cy="10896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638300" y="214884"/>
            <a:ext cx="5946648" cy="125882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57200" y="274612"/>
            <a:ext cx="8229600" cy="99411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57200" y="274612"/>
            <a:ext cx="8229600" cy="909223"/>
          </a:xfrm>
          <a:prstGeom prst="rect">
            <a:avLst/>
          </a:prstGeom>
          <a:ln w="9525">
            <a:solidFill>
              <a:srgbClr val="97B853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3556635" marR="1431925" indent="-2118995">
              <a:lnSpc>
                <a:spcPct val="100000"/>
              </a:lnSpc>
              <a:spcBef>
                <a:spcPts val="370"/>
              </a:spcBef>
            </a:pPr>
            <a:r>
              <a:rPr lang="en-US" sz="2800" spc="-15" dirty="0" smtClean="0">
                <a:latin typeface="Calibri"/>
                <a:cs typeface="Calibri"/>
              </a:rPr>
              <a:t>Lecture one (Nature and propagation  of light)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5940" y="1251429"/>
            <a:ext cx="7919084" cy="461073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libri"/>
                <a:cs typeface="Calibri"/>
              </a:rPr>
              <a:t>Geometrical Optics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20" dirty="0">
                <a:latin typeface="Calibri"/>
                <a:cs typeface="Calibri"/>
              </a:rPr>
              <a:t>By </a:t>
            </a:r>
            <a:r>
              <a:rPr sz="3200" dirty="0">
                <a:latin typeface="Calibri"/>
                <a:cs typeface="Calibri"/>
              </a:rPr>
              <a:t>: </a:t>
            </a:r>
            <a:r>
              <a:rPr sz="3200" spc="-114" dirty="0">
                <a:latin typeface="Calibri"/>
                <a:cs typeface="Calibri"/>
              </a:rPr>
              <a:t>Dr. </a:t>
            </a:r>
            <a:r>
              <a:rPr sz="3200" spc="-15" dirty="0">
                <a:latin typeface="Calibri"/>
                <a:cs typeface="Calibri"/>
              </a:rPr>
              <a:t>SABAH </a:t>
            </a:r>
            <a:r>
              <a:rPr sz="3200" spc="-5" dirty="0">
                <a:latin typeface="Calibri"/>
                <a:cs typeface="Calibri"/>
              </a:rPr>
              <a:t>IBRAHIM</a:t>
            </a:r>
            <a:r>
              <a:rPr sz="3200" spc="15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ABBAS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5" dirty="0">
                <a:latin typeface="Calibri"/>
                <a:cs typeface="Calibri"/>
              </a:rPr>
              <a:t>Al-Karakh university </a:t>
            </a:r>
            <a:r>
              <a:rPr sz="3200" spc="-5" dirty="0">
                <a:latin typeface="Calibri"/>
                <a:cs typeface="Calibri"/>
              </a:rPr>
              <a:t>of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Sciences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20" dirty="0">
                <a:latin typeface="Calibri"/>
                <a:cs typeface="Calibri"/>
              </a:rPr>
              <a:t>References:</a:t>
            </a:r>
            <a:endParaRPr sz="3200">
              <a:latin typeface="Calibri"/>
              <a:cs typeface="Calibri"/>
            </a:endParaRPr>
          </a:p>
          <a:p>
            <a:pPr marL="355600" marR="732155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libri"/>
                <a:cs typeface="Calibri"/>
              </a:rPr>
              <a:t>1- </a:t>
            </a:r>
            <a:r>
              <a:rPr sz="3200" spc="-10" dirty="0">
                <a:latin typeface="Calibri"/>
                <a:cs typeface="Calibri"/>
              </a:rPr>
              <a:t>Fundamental </a:t>
            </a:r>
            <a:r>
              <a:rPr sz="3200" spc="-5" dirty="0">
                <a:latin typeface="Calibri"/>
                <a:cs typeface="Calibri"/>
              </a:rPr>
              <a:t>of optics </a:t>
            </a:r>
            <a:r>
              <a:rPr sz="3200" spc="-10" dirty="0">
                <a:latin typeface="Calibri"/>
                <a:cs typeface="Calibri"/>
              </a:rPr>
              <a:t>by </a:t>
            </a:r>
            <a:r>
              <a:rPr sz="3200" dirty="0">
                <a:latin typeface="Calibri"/>
                <a:cs typeface="Calibri"/>
              </a:rPr>
              <a:t>[ </a:t>
            </a:r>
            <a:r>
              <a:rPr sz="3200" spc="-5" dirty="0">
                <a:latin typeface="Calibri"/>
                <a:cs typeface="Calibri"/>
              </a:rPr>
              <a:t>Jenkins </a:t>
            </a:r>
            <a:r>
              <a:rPr sz="3200" dirty="0">
                <a:latin typeface="Calibri"/>
                <a:cs typeface="Calibri"/>
              </a:rPr>
              <a:t>and  </a:t>
            </a:r>
            <a:r>
              <a:rPr sz="3200" spc="-10" dirty="0">
                <a:latin typeface="Calibri"/>
                <a:cs typeface="Calibri"/>
              </a:rPr>
              <a:t>white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]</a:t>
            </a:r>
            <a:endParaRPr sz="3200">
              <a:latin typeface="Calibri"/>
              <a:cs typeface="Calibri"/>
            </a:endParaRPr>
          </a:p>
          <a:p>
            <a:pPr marL="12700" marR="5080">
              <a:lnSpc>
                <a:spcPts val="4610"/>
              </a:lnSpc>
              <a:spcBef>
                <a:spcPts val="28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libri"/>
                <a:cs typeface="Calibri"/>
              </a:rPr>
              <a:t>2- </a:t>
            </a:r>
            <a:r>
              <a:rPr sz="3200" spc="-10" dirty="0">
                <a:latin typeface="Calibri"/>
                <a:cs typeface="Calibri"/>
              </a:rPr>
              <a:t>Introduction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dirty="0">
                <a:latin typeface="Calibri"/>
                <a:cs typeface="Calibri"/>
              </a:rPr>
              <a:t>modern </a:t>
            </a:r>
            <a:r>
              <a:rPr sz="3200" spc="-5" dirty="0">
                <a:latin typeface="Calibri"/>
                <a:cs typeface="Calibri"/>
              </a:rPr>
              <a:t>optics </a:t>
            </a:r>
            <a:r>
              <a:rPr sz="3200" spc="-10" dirty="0">
                <a:latin typeface="Calibri"/>
                <a:cs typeface="Calibri"/>
              </a:rPr>
              <a:t>by </a:t>
            </a:r>
            <a:r>
              <a:rPr sz="3200" dirty="0">
                <a:latin typeface="Calibri"/>
                <a:cs typeface="Calibri"/>
              </a:rPr>
              <a:t>[ </a:t>
            </a:r>
            <a:r>
              <a:rPr sz="3200" spc="-20" dirty="0">
                <a:latin typeface="Calibri"/>
                <a:cs typeface="Calibri"/>
              </a:rPr>
              <a:t>Grant </a:t>
            </a:r>
            <a:r>
              <a:rPr sz="3200" dirty="0">
                <a:latin typeface="Calibri"/>
                <a:cs typeface="Calibri"/>
              </a:rPr>
              <a:t>R.  </a:t>
            </a:r>
            <a:r>
              <a:rPr sz="3200" spc="-10" dirty="0">
                <a:latin typeface="Calibri"/>
                <a:cs typeface="Calibri"/>
              </a:rPr>
              <a:t>Fowles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20724" y="214884"/>
            <a:ext cx="6790944" cy="14264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1043874"/>
          </a:xfrm>
          <a:prstGeom prst="rect">
            <a:avLst/>
          </a:prstGeom>
          <a:ln w="9525">
            <a:solidFill>
              <a:srgbClr val="97B853"/>
            </a:solidFill>
          </a:ln>
        </p:spPr>
        <p:txBody>
          <a:bodyPr vert="horz" wrap="square" lIns="0" tIns="58419" rIns="0" bIns="0" rtlCol="0">
            <a:spAutoFit/>
          </a:bodyPr>
          <a:lstStyle/>
          <a:p>
            <a:pPr marL="3475990" marR="1045844" indent="-2425065">
              <a:lnSpc>
                <a:spcPct val="100000"/>
              </a:lnSpc>
              <a:spcBef>
                <a:spcPts val="459"/>
              </a:spcBef>
            </a:pPr>
            <a:r>
              <a:rPr lang="en-US" spc="-10" dirty="0" smtClean="0"/>
              <a:t>Lecture one (Nature and propagation  of light)</a:t>
            </a:r>
            <a:endParaRPr spc="-10" dirty="0"/>
          </a:p>
        </p:txBody>
      </p:sp>
      <p:sp>
        <p:nvSpPr>
          <p:cNvPr id="5" name="object 5"/>
          <p:cNvSpPr txBox="1"/>
          <p:nvPr/>
        </p:nvSpPr>
        <p:spPr>
          <a:xfrm>
            <a:off x="402437" y="1529942"/>
            <a:ext cx="8056245" cy="500570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433070" indent="-420370">
              <a:lnSpc>
                <a:spcPct val="100000"/>
              </a:lnSpc>
              <a:spcBef>
                <a:spcPts val="425"/>
              </a:spcBef>
              <a:buFont typeface="Arial"/>
              <a:buChar char="•"/>
              <a:tabLst>
                <a:tab pos="433070" algn="l"/>
                <a:tab pos="433705" algn="l"/>
              </a:tabLst>
            </a:pPr>
            <a:r>
              <a:rPr sz="2700" spc="-10" dirty="0">
                <a:latin typeface="Calibri"/>
                <a:cs typeface="Calibri"/>
              </a:rPr>
              <a:t>What </a:t>
            </a:r>
            <a:r>
              <a:rPr sz="2700" dirty="0">
                <a:latin typeface="Calibri"/>
                <a:cs typeface="Calibri"/>
              </a:rPr>
              <a:t>is the</a:t>
            </a:r>
            <a:r>
              <a:rPr sz="2700" spc="-40" dirty="0">
                <a:latin typeface="Calibri"/>
                <a:cs typeface="Calibri"/>
              </a:rPr>
              <a:t> </a:t>
            </a:r>
            <a:r>
              <a:rPr sz="2700" spc="-5" dirty="0">
                <a:latin typeface="Calibri"/>
                <a:cs typeface="Calibri"/>
              </a:rPr>
              <a:t>light?</a:t>
            </a:r>
            <a:endParaRPr sz="2700">
              <a:latin typeface="Calibri"/>
              <a:cs typeface="Calibri"/>
            </a:endParaRPr>
          </a:p>
          <a:p>
            <a:pPr marL="433070" indent="-420370">
              <a:lnSpc>
                <a:spcPct val="100000"/>
              </a:lnSpc>
              <a:spcBef>
                <a:spcPts val="325"/>
              </a:spcBef>
              <a:buFont typeface="Arial"/>
              <a:buChar char="•"/>
              <a:tabLst>
                <a:tab pos="433070" algn="l"/>
                <a:tab pos="433705" algn="l"/>
              </a:tabLst>
            </a:pPr>
            <a:r>
              <a:rPr sz="2700" spc="-10" dirty="0">
                <a:latin typeface="Calibri"/>
                <a:cs typeface="Calibri"/>
              </a:rPr>
              <a:t>Light </a:t>
            </a:r>
            <a:r>
              <a:rPr sz="2700" spc="-5" dirty="0">
                <a:latin typeface="Calibri"/>
                <a:cs typeface="Calibri"/>
              </a:rPr>
              <a:t>has both </a:t>
            </a:r>
            <a:r>
              <a:rPr sz="2700" spc="-30" dirty="0">
                <a:latin typeface="Calibri"/>
                <a:cs typeface="Calibri"/>
              </a:rPr>
              <a:t>wave </a:t>
            </a:r>
            <a:r>
              <a:rPr sz="2700" spc="-5" dirty="0">
                <a:latin typeface="Calibri"/>
                <a:cs typeface="Calibri"/>
              </a:rPr>
              <a:t>Theory </a:t>
            </a:r>
            <a:r>
              <a:rPr sz="2700" spc="-25" dirty="0">
                <a:latin typeface="Calibri"/>
                <a:cs typeface="Calibri"/>
              </a:rPr>
              <a:t>(Huygens’s) </a:t>
            </a:r>
            <a:r>
              <a:rPr sz="2700" dirty="0">
                <a:latin typeface="Calibri"/>
                <a:cs typeface="Calibri"/>
              </a:rPr>
              <a:t>and</a:t>
            </a:r>
            <a:r>
              <a:rPr sz="2700" spc="-10" dirty="0">
                <a:latin typeface="Calibri"/>
                <a:cs typeface="Calibri"/>
              </a:rPr>
              <a:t> </a:t>
            </a:r>
            <a:r>
              <a:rPr sz="2700" spc="-5" dirty="0">
                <a:latin typeface="Calibri"/>
                <a:cs typeface="Calibri"/>
              </a:rPr>
              <a:t>particle</a:t>
            </a:r>
            <a:endParaRPr sz="27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dirty="0">
                <a:latin typeface="Calibri"/>
                <a:cs typeface="Calibri"/>
              </a:rPr>
              <a:t>theory</a:t>
            </a:r>
            <a:r>
              <a:rPr sz="2700" spc="-10" dirty="0">
                <a:latin typeface="Calibri"/>
                <a:cs typeface="Calibri"/>
              </a:rPr>
              <a:t> </a:t>
            </a:r>
            <a:r>
              <a:rPr sz="2700" spc="-25" dirty="0">
                <a:latin typeface="Calibri"/>
                <a:cs typeface="Calibri"/>
              </a:rPr>
              <a:t>(Newton’s)</a:t>
            </a:r>
            <a:endParaRPr sz="2700">
              <a:latin typeface="Calibri"/>
              <a:cs typeface="Calibri"/>
            </a:endParaRPr>
          </a:p>
          <a:p>
            <a:pPr marL="433070" indent="-420370">
              <a:lnSpc>
                <a:spcPct val="100000"/>
              </a:lnSpc>
              <a:spcBef>
                <a:spcPts val="325"/>
              </a:spcBef>
              <a:buFont typeface="Arial"/>
              <a:buChar char="•"/>
              <a:tabLst>
                <a:tab pos="433070" algn="l"/>
                <a:tab pos="433705" algn="l"/>
              </a:tabLst>
            </a:pPr>
            <a:r>
              <a:rPr sz="2700" spc="-30" dirty="0">
                <a:latin typeface="Calibri"/>
                <a:cs typeface="Calibri"/>
              </a:rPr>
              <a:t>Wave-like: </a:t>
            </a:r>
            <a:r>
              <a:rPr sz="2700" spc="-15" dirty="0">
                <a:latin typeface="Calibri"/>
                <a:cs typeface="Calibri"/>
              </a:rPr>
              <a:t>propagation, interference,</a:t>
            </a:r>
            <a:r>
              <a:rPr sz="2700" spc="-3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Diffraction.</a:t>
            </a:r>
            <a:endParaRPr sz="2700">
              <a:latin typeface="Calibri"/>
              <a:cs typeface="Calibri"/>
            </a:endParaRPr>
          </a:p>
          <a:p>
            <a:pPr marL="433070" indent="-420370">
              <a:lnSpc>
                <a:spcPct val="100000"/>
              </a:lnSpc>
              <a:spcBef>
                <a:spcPts val="325"/>
              </a:spcBef>
              <a:buFont typeface="Arial"/>
              <a:buChar char="•"/>
              <a:tabLst>
                <a:tab pos="433070" algn="l"/>
                <a:tab pos="433705" algn="l"/>
              </a:tabLst>
            </a:pPr>
            <a:r>
              <a:rPr sz="2700" spc="-15" dirty="0">
                <a:latin typeface="Calibri"/>
                <a:cs typeface="Calibri"/>
              </a:rPr>
              <a:t>Particle-like: </a:t>
            </a:r>
            <a:r>
              <a:rPr sz="2700" spc="-5" dirty="0">
                <a:latin typeface="Calibri"/>
                <a:cs typeface="Calibri"/>
              </a:rPr>
              <a:t>emission,</a:t>
            </a:r>
            <a:r>
              <a:rPr sz="2700" spc="-10" dirty="0">
                <a:latin typeface="Calibri"/>
                <a:cs typeface="Calibri"/>
              </a:rPr>
              <a:t> </a:t>
            </a:r>
            <a:r>
              <a:rPr sz="2700" spc="-5" dirty="0">
                <a:latin typeface="Calibri"/>
                <a:cs typeface="Calibri"/>
              </a:rPr>
              <a:t>absorption.</a:t>
            </a:r>
            <a:endParaRPr sz="2700">
              <a:latin typeface="Calibri"/>
              <a:cs typeface="Calibri"/>
            </a:endParaRPr>
          </a:p>
          <a:p>
            <a:pPr marL="433070" indent="-420370">
              <a:lnSpc>
                <a:spcPct val="100000"/>
              </a:lnSpc>
              <a:spcBef>
                <a:spcPts val="320"/>
              </a:spcBef>
              <a:buFont typeface="Arial"/>
              <a:buChar char="•"/>
              <a:tabLst>
                <a:tab pos="433070" algn="l"/>
                <a:tab pos="433705" algn="l"/>
              </a:tabLst>
            </a:pPr>
            <a:r>
              <a:rPr sz="2700" spc="-15" dirty="0">
                <a:latin typeface="Calibri"/>
                <a:cs typeface="Calibri"/>
              </a:rPr>
              <a:t>Particle-like </a:t>
            </a:r>
            <a:r>
              <a:rPr sz="2700" spc="-10" dirty="0">
                <a:latin typeface="Calibri"/>
                <a:cs typeface="Calibri"/>
              </a:rPr>
              <a:t>energy </a:t>
            </a:r>
            <a:r>
              <a:rPr sz="2700" spc="-20" dirty="0">
                <a:latin typeface="Calibri"/>
                <a:cs typeface="Calibri"/>
              </a:rPr>
              <a:t>exchange </a:t>
            </a:r>
            <a:r>
              <a:rPr sz="2700" spc="-5" dirty="0">
                <a:latin typeface="Calibri"/>
                <a:cs typeface="Calibri"/>
              </a:rPr>
              <a:t>(MODERN:</a:t>
            </a:r>
            <a:r>
              <a:rPr sz="2700" spc="10" dirty="0">
                <a:latin typeface="Calibri"/>
                <a:cs typeface="Calibri"/>
              </a:rPr>
              <a:t> </a:t>
            </a:r>
            <a:r>
              <a:rPr sz="2700" spc="-5" dirty="0">
                <a:latin typeface="Calibri"/>
                <a:cs typeface="Calibri"/>
              </a:rPr>
              <a:t>now</a:t>
            </a:r>
            <a:endParaRPr sz="27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3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10" dirty="0">
                <a:latin typeface="Calibri"/>
                <a:cs typeface="Calibri"/>
              </a:rPr>
              <a:t>explained by quantum </a:t>
            </a:r>
            <a:r>
              <a:rPr sz="2700" spc="-5" dirty="0">
                <a:latin typeface="Calibri"/>
                <a:cs typeface="Calibri"/>
              </a:rPr>
              <a:t>mechanics) only </a:t>
            </a:r>
            <a:r>
              <a:rPr sz="2700" spc="-15" dirty="0">
                <a:latin typeface="Calibri"/>
                <a:cs typeface="Calibri"/>
              </a:rPr>
              <a:t>discrete</a:t>
            </a:r>
            <a:r>
              <a:rPr sz="2700" spc="-35" dirty="0">
                <a:latin typeface="Calibri"/>
                <a:cs typeface="Calibri"/>
              </a:rPr>
              <a:t> </a:t>
            </a:r>
            <a:r>
              <a:rPr sz="2700" spc="-15" dirty="0">
                <a:latin typeface="Calibri"/>
                <a:cs typeface="Calibri"/>
              </a:rPr>
              <a:t>quanta</a:t>
            </a:r>
            <a:endParaRPr sz="27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dirty="0">
                <a:latin typeface="Calibri"/>
                <a:cs typeface="Calibri"/>
              </a:rPr>
              <a:t>of </a:t>
            </a:r>
            <a:r>
              <a:rPr sz="2700" spc="-10" dirty="0">
                <a:latin typeface="Calibri"/>
                <a:cs typeface="Calibri"/>
              </a:rPr>
              <a:t>energy can </a:t>
            </a:r>
            <a:r>
              <a:rPr sz="2700" spc="-5" dirty="0">
                <a:latin typeface="Calibri"/>
                <a:cs typeface="Calibri"/>
              </a:rPr>
              <a:t>be absorbed </a:t>
            </a:r>
            <a:r>
              <a:rPr sz="2700" dirty="0">
                <a:latin typeface="Calibri"/>
                <a:cs typeface="Calibri"/>
              </a:rPr>
              <a:t>or </a:t>
            </a:r>
            <a:r>
              <a:rPr sz="2700" spc="-10" dirty="0">
                <a:latin typeface="Calibri"/>
                <a:cs typeface="Calibri"/>
              </a:rPr>
              <a:t>emitted, </a:t>
            </a:r>
            <a:r>
              <a:rPr sz="2700" spc="-20" dirty="0">
                <a:latin typeface="Calibri"/>
                <a:cs typeface="Calibri"/>
              </a:rPr>
              <a:t>therefore</a:t>
            </a:r>
            <a:r>
              <a:rPr sz="2700" spc="-10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it</a:t>
            </a:r>
            <a:endParaRPr sz="27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10" dirty="0">
                <a:latin typeface="Calibri"/>
                <a:cs typeface="Calibri"/>
              </a:rPr>
              <a:t>must </a:t>
            </a:r>
            <a:r>
              <a:rPr sz="2700" spc="-20" dirty="0">
                <a:latin typeface="Calibri"/>
                <a:cs typeface="Calibri"/>
              </a:rPr>
              <a:t>exist </a:t>
            </a:r>
            <a:r>
              <a:rPr sz="2700" dirty="0">
                <a:latin typeface="Calibri"/>
                <a:cs typeface="Calibri"/>
              </a:rPr>
              <a:t>in </a:t>
            </a:r>
            <a:r>
              <a:rPr sz="2700" spc="-5" dirty="0">
                <a:latin typeface="Calibri"/>
                <a:cs typeface="Calibri"/>
              </a:rPr>
              <a:t>only </a:t>
            </a:r>
            <a:r>
              <a:rPr sz="2700" spc="-15" dirty="0">
                <a:latin typeface="Calibri"/>
                <a:cs typeface="Calibri"/>
              </a:rPr>
              <a:t>discrete </a:t>
            </a:r>
            <a:r>
              <a:rPr sz="2700" spc="-10" dirty="0">
                <a:latin typeface="Calibri"/>
                <a:cs typeface="Calibri"/>
              </a:rPr>
              <a:t>energy</a:t>
            </a:r>
            <a:r>
              <a:rPr sz="2700" spc="10" dirty="0">
                <a:latin typeface="Calibri"/>
                <a:cs typeface="Calibri"/>
              </a:rPr>
              <a:t> </a:t>
            </a:r>
            <a:r>
              <a:rPr sz="2700" spc="-5" dirty="0">
                <a:latin typeface="Calibri"/>
                <a:cs typeface="Calibri"/>
              </a:rPr>
              <a:t>units.</a:t>
            </a:r>
            <a:endParaRPr sz="2700">
              <a:latin typeface="Calibri"/>
              <a:cs typeface="Calibri"/>
            </a:endParaRPr>
          </a:p>
          <a:p>
            <a:pPr marL="433070" indent="-420370">
              <a:lnSpc>
                <a:spcPct val="100000"/>
              </a:lnSpc>
              <a:spcBef>
                <a:spcPts val="330"/>
              </a:spcBef>
              <a:buFont typeface="Arial"/>
              <a:buChar char="•"/>
              <a:tabLst>
                <a:tab pos="433070" algn="l"/>
                <a:tab pos="433705" algn="l"/>
              </a:tabLst>
            </a:pPr>
            <a:r>
              <a:rPr sz="2700" dirty="0">
                <a:latin typeface="Calibri"/>
                <a:cs typeface="Calibri"/>
              </a:rPr>
              <a:t>In a </a:t>
            </a:r>
            <a:r>
              <a:rPr sz="2700" spc="-5" dirty="0">
                <a:latin typeface="Calibri"/>
                <a:cs typeface="Calibri"/>
              </a:rPr>
              <a:t>particle </a:t>
            </a:r>
            <a:r>
              <a:rPr sz="2700" dirty="0">
                <a:latin typeface="Calibri"/>
                <a:cs typeface="Calibri"/>
              </a:rPr>
              <a:t>theory of </a:t>
            </a:r>
            <a:r>
              <a:rPr sz="2700" spc="-5" dirty="0">
                <a:latin typeface="Calibri"/>
                <a:cs typeface="Calibri"/>
              </a:rPr>
              <a:t>light </a:t>
            </a:r>
            <a:r>
              <a:rPr sz="2700" spc="-25" dirty="0">
                <a:latin typeface="Calibri"/>
                <a:cs typeface="Calibri"/>
              </a:rPr>
              <a:t>travels </a:t>
            </a:r>
            <a:r>
              <a:rPr sz="2700" dirty="0">
                <a:latin typeface="Calibri"/>
                <a:cs typeface="Calibri"/>
              </a:rPr>
              <a:t>in </a:t>
            </a:r>
            <a:r>
              <a:rPr sz="2700" spc="-15" dirty="0">
                <a:latin typeface="Calibri"/>
                <a:cs typeface="Calibri"/>
              </a:rPr>
              <a:t>straight-line</a:t>
            </a:r>
            <a:r>
              <a:rPr sz="2700" spc="-10" dirty="0">
                <a:latin typeface="Calibri"/>
                <a:cs typeface="Calibri"/>
              </a:rPr>
              <a:t> paths</a:t>
            </a:r>
            <a:endParaRPr sz="27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5" dirty="0">
                <a:latin typeface="Calibri"/>
                <a:cs typeface="Calibri"/>
              </a:rPr>
              <a:t>called light </a:t>
            </a:r>
            <a:r>
              <a:rPr sz="2700" spc="-40" dirty="0">
                <a:latin typeface="Calibri"/>
                <a:cs typeface="Calibri"/>
              </a:rPr>
              <a:t>rays </a:t>
            </a:r>
            <a:r>
              <a:rPr sz="2700" spc="-15" dirty="0">
                <a:latin typeface="Calibri"/>
                <a:cs typeface="Calibri"/>
              </a:rPr>
              <a:t>represent </a:t>
            </a:r>
            <a:r>
              <a:rPr sz="2700" dirty="0">
                <a:latin typeface="Calibri"/>
                <a:cs typeface="Calibri"/>
              </a:rPr>
              <a:t>the </a:t>
            </a:r>
            <a:r>
              <a:rPr sz="2700" spc="-10" dirty="0">
                <a:latin typeface="Calibri"/>
                <a:cs typeface="Calibri"/>
              </a:rPr>
              <a:t>paths </a:t>
            </a:r>
            <a:r>
              <a:rPr sz="2700" dirty="0">
                <a:latin typeface="Calibri"/>
                <a:cs typeface="Calibri"/>
              </a:rPr>
              <a:t>of</a:t>
            </a:r>
            <a:r>
              <a:rPr sz="2700" spc="-45" dirty="0">
                <a:latin typeface="Calibri"/>
                <a:cs typeface="Calibri"/>
              </a:rPr>
              <a:t> </a:t>
            </a:r>
            <a:r>
              <a:rPr sz="2700" spc="-5" dirty="0">
                <a:latin typeface="Calibri"/>
                <a:cs typeface="Calibri"/>
              </a:rPr>
              <a:t>particles.</a:t>
            </a:r>
            <a:endParaRPr sz="2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20724" y="214884"/>
            <a:ext cx="6790944" cy="14264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57200" y="274700"/>
            <a:ext cx="8229600" cy="1043874"/>
          </a:xfrm>
          <a:prstGeom prst="rect">
            <a:avLst/>
          </a:prstGeom>
          <a:ln w="9525">
            <a:solidFill>
              <a:srgbClr val="97B853"/>
            </a:solidFill>
          </a:ln>
        </p:spPr>
        <p:txBody>
          <a:bodyPr vert="horz" wrap="square" lIns="0" tIns="58419" rIns="0" bIns="0" rtlCol="0">
            <a:spAutoFit/>
          </a:bodyPr>
          <a:lstStyle/>
          <a:p>
            <a:pPr marL="3475990" marR="1045844" indent="-2425065">
              <a:lnSpc>
                <a:spcPct val="100000"/>
              </a:lnSpc>
              <a:spcBef>
                <a:spcPts val="459"/>
              </a:spcBef>
            </a:pPr>
            <a:r>
              <a:rPr lang="en-US" sz="3200" spc="-10" dirty="0" smtClean="0">
                <a:latin typeface="Calibri"/>
                <a:cs typeface="Calibri"/>
              </a:rPr>
              <a:t>Lecture one (Nature and propagation  of light)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0200" y="1558874"/>
            <a:ext cx="8281670" cy="49041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ts val="365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libri"/>
                <a:cs typeface="Calibri"/>
              </a:rPr>
              <a:t>The speed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5" dirty="0">
                <a:latin typeface="Calibri"/>
                <a:cs typeface="Calibri"/>
              </a:rPr>
              <a:t>light </a:t>
            </a:r>
            <a:r>
              <a:rPr sz="3200" dirty="0">
                <a:latin typeface="Calibri"/>
                <a:cs typeface="Calibri"/>
              </a:rPr>
              <a:t>in a </a:t>
            </a:r>
            <a:r>
              <a:rPr sz="3200" spc="-5" dirty="0">
                <a:latin typeface="Calibri"/>
                <a:cs typeface="Calibri"/>
              </a:rPr>
              <a:t>vacuum is </a:t>
            </a:r>
            <a:r>
              <a:rPr sz="3200" spc="-15" dirty="0">
                <a:latin typeface="Calibri"/>
                <a:cs typeface="Calibri"/>
              </a:rPr>
              <a:t>expressed </a:t>
            </a:r>
            <a:r>
              <a:rPr sz="3200" dirty="0">
                <a:latin typeface="Calibri"/>
                <a:cs typeface="Calibri"/>
              </a:rPr>
              <a:t>as</a:t>
            </a:r>
            <a:r>
              <a:rPr sz="3200" spc="6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c</a:t>
            </a:r>
            <a:endParaRPr sz="3200">
              <a:latin typeface="Calibri"/>
              <a:cs typeface="Calibri"/>
            </a:endParaRPr>
          </a:p>
          <a:p>
            <a:pPr marL="355600" marR="5080" algn="just">
              <a:lnSpc>
                <a:spcPct val="90000"/>
              </a:lnSpc>
              <a:spcBef>
                <a:spcPts val="190"/>
              </a:spcBef>
            </a:pPr>
            <a:r>
              <a:rPr sz="3200" dirty="0">
                <a:latin typeface="Calibri"/>
                <a:cs typeface="Calibri"/>
              </a:rPr>
              <a:t>= 2.99 × </a:t>
            </a:r>
            <a:r>
              <a:rPr sz="3200" spc="-5" dirty="0">
                <a:latin typeface="Calibri"/>
                <a:cs typeface="Calibri"/>
              </a:rPr>
              <a:t>108 </a:t>
            </a:r>
            <a:r>
              <a:rPr sz="3200" spc="-15" dirty="0">
                <a:latin typeface="Calibri"/>
                <a:cs typeface="Calibri"/>
              </a:rPr>
              <a:t>m/s. </a:t>
            </a:r>
            <a:r>
              <a:rPr sz="3200" spc="-5" dirty="0">
                <a:latin typeface="Calibri"/>
                <a:cs typeface="Calibri"/>
              </a:rPr>
              <a:t>Light </a:t>
            </a:r>
            <a:r>
              <a:rPr sz="3200" spc="-25" dirty="0">
                <a:latin typeface="Calibri"/>
                <a:cs typeface="Calibri"/>
              </a:rPr>
              <a:t>travels </a:t>
            </a:r>
            <a:r>
              <a:rPr sz="3200" dirty="0">
                <a:latin typeface="Calibri"/>
                <a:cs typeface="Calibri"/>
              </a:rPr>
              <a:t>in a </a:t>
            </a:r>
            <a:r>
              <a:rPr sz="3200" spc="-10" dirty="0">
                <a:latin typeface="Calibri"/>
                <a:cs typeface="Calibri"/>
              </a:rPr>
              <a:t>vacuum </a:t>
            </a:r>
            <a:r>
              <a:rPr sz="3200" spc="-15" dirty="0">
                <a:latin typeface="Calibri"/>
                <a:cs typeface="Calibri"/>
              </a:rPr>
              <a:t>at </a:t>
            </a:r>
            <a:r>
              <a:rPr sz="3200" dirty="0">
                <a:latin typeface="Calibri"/>
                <a:cs typeface="Calibri"/>
              </a:rPr>
              <a:t>a  </a:t>
            </a:r>
            <a:r>
              <a:rPr sz="3200" spc="-20" dirty="0">
                <a:latin typeface="Calibri"/>
                <a:cs typeface="Calibri"/>
              </a:rPr>
              <a:t>constant </a:t>
            </a:r>
            <a:r>
              <a:rPr sz="3200" spc="-5" dirty="0">
                <a:latin typeface="Calibri"/>
                <a:cs typeface="Calibri"/>
              </a:rPr>
              <a:t>speed, </a:t>
            </a:r>
            <a:r>
              <a:rPr sz="3200" dirty="0">
                <a:latin typeface="Calibri"/>
                <a:cs typeface="Calibri"/>
              </a:rPr>
              <a:t>and this </a:t>
            </a:r>
            <a:r>
              <a:rPr sz="3200" spc="-5" dirty="0">
                <a:latin typeface="Calibri"/>
                <a:cs typeface="Calibri"/>
              </a:rPr>
              <a:t>speed is </a:t>
            </a:r>
            <a:r>
              <a:rPr sz="3200" spc="-10" dirty="0">
                <a:latin typeface="Calibri"/>
                <a:cs typeface="Calibri"/>
              </a:rPr>
              <a:t>considered </a:t>
            </a:r>
            <a:r>
              <a:rPr sz="3200" dirty="0">
                <a:latin typeface="Calibri"/>
                <a:cs typeface="Calibri"/>
              </a:rPr>
              <a:t>a  </a:t>
            </a:r>
            <a:r>
              <a:rPr sz="3200" spc="-15" dirty="0">
                <a:latin typeface="Calibri"/>
                <a:cs typeface="Calibri"/>
              </a:rPr>
              <a:t>universal constant. </a:t>
            </a:r>
            <a:r>
              <a:rPr sz="3200" dirty="0">
                <a:latin typeface="Calibri"/>
                <a:cs typeface="Calibri"/>
              </a:rPr>
              <a:t>It is </a:t>
            </a:r>
            <a:r>
              <a:rPr sz="3200" spc="-10" dirty="0">
                <a:latin typeface="Calibri"/>
                <a:cs typeface="Calibri"/>
              </a:rPr>
              <a:t>important </a:t>
            </a:r>
            <a:r>
              <a:rPr sz="3200" spc="-15" dirty="0">
                <a:latin typeface="Calibri"/>
                <a:cs typeface="Calibri"/>
              </a:rPr>
              <a:t>to note </a:t>
            </a:r>
            <a:r>
              <a:rPr sz="3200" spc="-5" dirty="0">
                <a:latin typeface="Calibri"/>
                <a:cs typeface="Calibri"/>
              </a:rPr>
              <a:t>that  speed changes </a:t>
            </a:r>
            <a:r>
              <a:rPr sz="3200" spc="-30" dirty="0">
                <a:latin typeface="Calibri"/>
                <a:cs typeface="Calibri"/>
              </a:rPr>
              <a:t>for </a:t>
            </a:r>
            <a:r>
              <a:rPr sz="3200" dirty="0">
                <a:latin typeface="Calibri"/>
                <a:cs typeface="Calibri"/>
              </a:rPr>
              <a:t>light </a:t>
            </a:r>
            <a:r>
              <a:rPr sz="3200" spc="-20" dirty="0">
                <a:latin typeface="Calibri"/>
                <a:cs typeface="Calibri"/>
              </a:rPr>
              <a:t>traveling </a:t>
            </a:r>
            <a:r>
              <a:rPr sz="3200" spc="-10" dirty="0">
                <a:latin typeface="Calibri"/>
                <a:cs typeface="Calibri"/>
              </a:rPr>
              <a:t>through  nonvacuum </a:t>
            </a:r>
            <a:r>
              <a:rPr sz="3200" dirty="0">
                <a:latin typeface="Calibri"/>
                <a:cs typeface="Calibri"/>
              </a:rPr>
              <a:t>media </a:t>
            </a:r>
            <a:r>
              <a:rPr sz="3200" spc="-5" dirty="0">
                <a:latin typeface="Calibri"/>
                <a:cs typeface="Calibri"/>
              </a:rPr>
              <a:t>such </a:t>
            </a:r>
            <a:r>
              <a:rPr sz="3200" spc="5" dirty="0">
                <a:latin typeface="Calibri"/>
                <a:cs typeface="Calibri"/>
              </a:rPr>
              <a:t>as </a:t>
            </a:r>
            <a:r>
              <a:rPr sz="3200" dirty="0">
                <a:latin typeface="Calibri"/>
                <a:cs typeface="Calibri"/>
              </a:rPr>
              <a:t>air (0.03% </a:t>
            </a:r>
            <a:r>
              <a:rPr sz="3200" spc="-10" dirty="0">
                <a:latin typeface="Calibri"/>
                <a:cs typeface="Calibri"/>
              </a:rPr>
              <a:t>slower) </a:t>
            </a:r>
            <a:r>
              <a:rPr sz="3200" dirty="0">
                <a:latin typeface="Calibri"/>
                <a:cs typeface="Calibri"/>
              </a:rPr>
              <a:t>or  glass (30.0% </a:t>
            </a:r>
            <a:r>
              <a:rPr sz="3200" spc="-5" dirty="0">
                <a:latin typeface="Calibri"/>
                <a:cs typeface="Calibri"/>
              </a:rPr>
              <a:t>slower). </a:t>
            </a:r>
            <a:r>
              <a:rPr sz="3200" spc="-20" dirty="0">
                <a:latin typeface="Calibri"/>
                <a:cs typeface="Calibri"/>
              </a:rPr>
              <a:t>For </a:t>
            </a:r>
            <a:r>
              <a:rPr sz="3200" spc="-10" dirty="0">
                <a:latin typeface="Calibri"/>
                <a:cs typeface="Calibri"/>
              </a:rPr>
              <a:t>most </a:t>
            </a:r>
            <a:r>
              <a:rPr sz="3200" dirty="0">
                <a:latin typeface="Calibri"/>
                <a:cs typeface="Calibri"/>
              </a:rPr>
              <a:t>purposes, </a:t>
            </a:r>
            <a:r>
              <a:rPr sz="3200" spc="-35" dirty="0">
                <a:latin typeface="Calibri"/>
                <a:cs typeface="Calibri"/>
              </a:rPr>
              <a:t>we  </a:t>
            </a:r>
            <a:r>
              <a:rPr sz="3200" spc="-20" dirty="0">
                <a:latin typeface="Calibri"/>
                <a:cs typeface="Calibri"/>
              </a:rPr>
              <a:t>may </a:t>
            </a:r>
            <a:r>
              <a:rPr sz="3200" spc="-15" dirty="0">
                <a:latin typeface="Calibri"/>
                <a:cs typeface="Calibri"/>
              </a:rPr>
              <a:t>represent </a:t>
            </a:r>
            <a:r>
              <a:rPr sz="3200" spc="-5" dirty="0">
                <a:latin typeface="Calibri"/>
                <a:cs typeface="Calibri"/>
              </a:rPr>
              <a:t>light </a:t>
            </a:r>
            <a:r>
              <a:rPr sz="3200" dirty="0">
                <a:latin typeface="Calibri"/>
                <a:cs typeface="Calibri"/>
              </a:rPr>
              <a:t>in </a:t>
            </a:r>
            <a:r>
              <a:rPr sz="3200" spc="-10" dirty="0">
                <a:latin typeface="Calibri"/>
                <a:cs typeface="Calibri"/>
              </a:rPr>
              <a:t>terms </a:t>
            </a:r>
            <a:r>
              <a:rPr sz="3200" dirty="0">
                <a:latin typeface="Calibri"/>
                <a:cs typeface="Calibri"/>
              </a:rPr>
              <a:t>of its magnitude  and </a:t>
            </a:r>
            <a:r>
              <a:rPr sz="3200" spc="-5" dirty="0">
                <a:latin typeface="Calibri"/>
                <a:cs typeface="Calibri"/>
              </a:rPr>
              <a:t>direction. In </a:t>
            </a:r>
            <a:r>
              <a:rPr sz="3200" dirty="0">
                <a:latin typeface="Calibri"/>
                <a:cs typeface="Calibri"/>
              </a:rPr>
              <a:t>a </a:t>
            </a:r>
            <a:r>
              <a:rPr sz="3200" spc="-5" dirty="0">
                <a:latin typeface="Calibri"/>
                <a:cs typeface="Calibri"/>
              </a:rPr>
              <a:t>vacuum, light </a:t>
            </a:r>
            <a:r>
              <a:rPr sz="3200" dirty="0">
                <a:latin typeface="Calibri"/>
                <a:cs typeface="Calibri"/>
              </a:rPr>
              <a:t>will </a:t>
            </a:r>
            <a:r>
              <a:rPr sz="3200" spc="-25" dirty="0">
                <a:latin typeface="Calibri"/>
                <a:cs typeface="Calibri"/>
              </a:rPr>
              <a:t>travel </a:t>
            </a:r>
            <a:r>
              <a:rPr sz="3200" spc="-5" dirty="0">
                <a:latin typeface="Calibri"/>
                <a:cs typeface="Calibri"/>
              </a:rPr>
              <a:t>in </a:t>
            </a:r>
            <a:r>
              <a:rPr sz="3200" dirty="0">
                <a:latin typeface="Calibri"/>
                <a:cs typeface="Calibri"/>
              </a:rPr>
              <a:t>a  </a:t>
            </a:r>
            <a:r>
              <a:rPr sz="3200" spc="-20" dirty="0">
                <a:latin typeface="Calibri"/>
                <a:cs typeface="Calibri"/>
              </a:rPr>
              <a:t>straight </a:t>
            </a:r>
            <a:r>
              <a:rPr sz="3200" dirty="0">
                <a:latin typeface="Calibri"/>
                <a:cs typeface="Calibri"/>
              </a:rPr>
              <a:t>line </a:t>
            </a:r>
            <a:r>
              <a:rPr sz="3200" spc="-15" dirty="0">
                <a:latin typeface="Calibri"/>
                <a:cs typeface="Calibri"/>
              </a:rPr>
              <a:t>at</a:t>
            </a:r>
            <a:r>
              <a:rPr sz="3200" spc="690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fixed </a:t>
            </a:r>
            <a:r>
              <a:rPr sz="3200" spc="-5" dirty="0">
                <a:latin typeface="Calibri"/>
                <a:cs typeface="Calibri"/>
              </a:rPr>
              <a:t>speed, carrying </a:t>
            </a:r>
            <a:r>
              <a:rPr sz="3200" spc="-10" dirty="0">
                <a:latin typeface="Calibri"/>
                <a:cs typeface="Calibri"/>
              </a:rPr>
              <a:t>energy  </a:t>
            </a:r>
            <a:r>
              <a:rPr sz="3200" spc="-15" dirty="0">
                <a:latin typeface="Calibri"/>
                <a:cs typeface="Calibri"/>
              </a:rPr>
              <a:t>from </a:t>
            </a:r>
            <a:r>
              <a:rPr sz="3200" spc="-5" dirty="0">
                <a:latin typeface="Calibri"/>
                <a:cs typeface="Calibri"/>
              </a:rPr>
              <a:t>one place </a:t>
            </a:r>
            <a:r>
              <a:rPr sz="3200" spc="-25" dirty="0">
                <a:latin typeface="Calibri"/>
                <a:cs typeface="Calibri"/>
              </a:rPr>
              <a:t>to</a:t>
            </a:r>
            <a:r>
              <a:rPr sz="3200" spc="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another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38300" y="289559"/>
            <a:ext cx="5946648" cy="12588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984244"/>
          </a:xfrm>
          <a:prstGeom prst="rect">
            <a:avLst/>
          </a:prstGeom>
          <a:ln w="9525">
            <a:solidFill>
              <a:srgbClr val="97B853"/>
            </a:solidFill>
          </a:ln>
        </p:spPr>
        <p:txBody>
          <a:bodyPr vert="horz" wrap="square" lIns="0" tIns="121285" rIns="0" bIns="0" rtlCol="0">
            <a:spAutoFit/>
          </a:bodyPr>
          <a:lstStyle/>
          <a:p>
            <a:pPr marL="3556635" marR="1433195" indent="-2118995">
              <a:lnSpc>
                <a:spcPct val="100000"/>
              </a:lnSpc>
              <a:spcBef>
                <a:spcPts val="955"/>
              </a:spcBef>
            </a:pPr>
            <a:r>
              <a:rPr lang="en-US" sz="2800" spc="-15" dirty="0" smtClean="0"/>
              <a:t>Lecture one (Nature and propagation  of light)</a:t>
            </a:r>
            <a:endParaRPr sz="2800" dirty="0"/>
          </a:p>
        </p:txBody>
      </p:sp>
      <p:sp>
        <p:nvSpPr>
          <p:cNvPr id="5" name="object 5"/>
          <p:cNvSpPr txBox="1"/>
          <p:nvPr/>
        </p:nvSpPr>
        <p:spPr>
          <a:xfrm>
            <a:off x="535940" y="1544777"/>
            <a:ext cx="8209280" cy="46748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500" spc="-10" dirty="0">
                <a:latin typeface="Calibri"/>
                <a:cs typeface="Calibri"/>
              </a:rPr>
              <a:t>Concept </a:t>
            </a:r>
            <a:r>
              <a:rPr sz="2500" spc="-5" dirty="0">
                <a:latin typeface="Calibri"/>
                <a:cs typeface="Calibri"/>
              </a:rPr>
              <a:t>of a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photon:-</a:t>
            </a:r>
            <a:endParaRPr sz="25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80000"/>
              </a:lnSpc>
              <a:spcBef>
                <a:spcPts val="605"/>
              </a:spcBef>
              <a:buFont typeface="Arial"/>
              <a:buChar char="•"/>
              <a:tabLst>
                <a:tab pos="427990" algn="l"/>
              </a:tabLst>
            </a:pPr>
            <a:r>
              <a:rPr dirty="0"/>
              <a:t>	</a:t>
            </a:r>
            <a:r>
              <a:rPr sz="2500" spc="-10" dirty="0">
                <a:latin typeface="Calibri"/>
                <a:cs typeface="Calibri"/>
              </a:rPr>
              <a:t>The particle-like </a:t>
            </a:r>
            <a:r>
              <a:rPr sz="2500" spc="-15" dirty="0">
                <a:latin typeface="Calibri"/>
                <a:cs typeface="Calibri"/>
              </a:rPr>
              <a:t>nature </a:t>
            </a:r>
            <a:r>
              <a:rPr sz="2500" spc="-5" dirty="0">
                <a:latin typeface="Calibri"/>
                <a:cs typeface="Calibri"/>
              </a:rPr>
              <a:t>of </a:t>
            </a:r>
            <a:r>
              <a:rPr sz="2500" spc="-10" dirty="0">
                <a:latin typeface="Calibri"/>
                <a:cs typeface="Calibri"/>
              </a:rPr>
              <a:t>light </a:t>
            </a:r>
            <a:r>
              <a:rPr sz="2500" spc="-5" dirty="0">
                <a:latin typeface="Calibri"/>
                <a:cs typeface="Calibri"/>
              </a:rPr>
              <a:t>is modeled with </a:t>
            </a:r>
            <a:r>
              <a:rPr sz="2500" spc="-10" dirty="0">
                <a:latin typeface="Calibri"/>
                <a:cs typeface="Calibri"/>
              </a:rPr>
              <a:t>photons. </a:t>
            </a:r>
            <a:r>
              <a:rPr sz="2500" spc="-5" dirty="0">
                <a:latin typeface="Calibri"/>
                <a:cs typeface="Calibri"/>
              </a:rPr>
              <a:t>A  </a:t>
            </a:r>
            <a:r>
              <a:rPr sz="2500" spc="-10" dirty="0">
                <a:latin typeface="Calibri"/>
                <a:cs typeface="Calibri"/>
              </a:rPr>
              <a:t>photon has </a:t>
            </a:r>
            <a:r>
              <a:rPr sz="2500" spc="-5" dirty="0">
                <a:latin typeface="Calibri"/>
                <a:cs typeface="Calibri"/>
              </a:rPr>
              <a:t>no mass and no </a:t>
            </a:r>
            <a:r>
              <a:rPr sz="2500" spc="-10" dirty="0">
                <a:latin typeface="Calibri"/>
                <a:cs typeface="Calibri"/>
              </a:rPr>
              <a:t>charge. </a:t>
            </a:r>
            <a:r>
              <a:rPr sz="2500" spc="-5" dirty="0">
                <a:latin typeface="Calibri"/>
                <a:cs typeface="Calibri"/>
              </a:rPr>
              <a:t>It </a:t>
            </a:r>
            <a:r>
              <a:rPr sz="2500" spc="-10" dirty="0">
                <a:latin typeface="Calibri"/>
                <a:cs typeface="Calibri"/>
              </a:rPr>
              <a:t>is </a:t>
            </a:r>
            <a:r>
              <a:rPr sz="2500" spc="-5" dirty="0">
                <a:latin typeface="Calibri"/>
                <a:cs typeface="Calibri"/>
              </a:rPr>
              <a:t>a carrier of  </a:t>
            </a:r>
            <a:r>
              <a:rPr sz="2500" spc="-10" dirty="0">
                <a:latin typeface="Calibri"/>
                <a:cs typeface="Calibri"/>
              </a:rPr>
              <a:t>electromagnetic </a:t>
            </a:r>
            <a:r>
              <a:rPr sz="2500" spc="-5" dirty="0">
                <a:latin typeface="Calibri"/>
                <a:cs typeface="Calibri"/>
              </a:rPr>
              <a:t>energy </a:t>
            </a:r>
            <a:r>
              <a:rPr sz="2500" dirty="0">
                <a:latin typeface="Calibri"/>
                <a:cs typeface="Calibri"/>
              </a:rPr>
              <a:t>and </a:t>
            </a:r>
            <a:r>
              <a:rPr sz="2500" spc="-15" dirty="0">
                <a:latin typeface="Calibri"/>
                <a:cs typeface="Calibri"/>
              </a:rPr>
              <a:t>interacts </a:t>
            </a:r>
            <a:r>
              <a:rPr sz="2500" spc="-5" dirty="0">
                <a:latin typeface="Calibri"/>
                <a:cs typeface="Calibri"/>
              </a:rPr>
              <a:t>with other </a:t>
            </a:r>
            <a:r>
              <a:rPr sz="2500" spc="-15" dirty="0">
                <a:latin typeface="Calibri"/>
                <a:cs typeface="Calibri"/>
              </a:rPr>
              <a:t>discrete  </a:t>
            </a:r>
            <a:r>
              <a:rPr sz="2500" spc="-5" dirty="0">
                <a:latin typeface="Calibri"/>
                <a:cs typeface="Calibri"/>
              </a:rPr>
              <a:t>particles </a:t>
            </a:r>
            <a:r>
              <a:rPr sz="2500" spc="5" dirty="0">
                <a:latin typeface="Calibri"/>
                <a:cs typeface="Calibri"/>
              </a:rPr>
              <a:t>(e.g., </a:t>
            </a:r>
            <a:r>
              <a:rPr sz="2500" spc="-10" dirty="0">
                <a:latin typeface="Calibri"/>
                <a:cs typeface="Calibri"/>
              </a:rPr>
              <a:t>electrons, atoms, </a:t>
            </a:r>
            <a:r>
              <a:rPr sz="2500" spc="-5" dirty="0">
                <a:latin typeface="Calibri"/>
                <a:cs typeface="Calibri"/>
              </a:rPr>
              <a:t>and </a:t>
            </a:r>
            <a:r>
              <a:rPr sz="2500" dirty="0">
                <a:latin typeface="Calibri"/>
                <a:cs typeface="Calibri"/>
              </a:rPr>
              <a:t>molecules). </a:t>
            </a:r>
            <a:r>
              <a:rPr sz="2500" spc="-5" dirty="0">
                <a:latin typeface="Calibri"/>
                <a:cs typeface="Calibri"/>
              </a:rPr>
              <a:t>A beam of  </a:t>
            </a:r>
            <a:r>
              <a:rPr sz="2500" spc="-10" dirty="0">
                <a:latin typeface="Calibri"/>
                <a:cs typeface="Calibri"/>
              </a:rPr>
              <a:t>light </a:t>
            </a:r>
            <a:r>
              <a:rPr sz="2500" spc="-5" dirty="0">
                <a:latin typeface="Calibri"/>
                <a:cs typeface="Calibri"/>
              </a:rPr>
              <a:t>is modeled as a </a:t>
            </a:r>
            <a:r>
              <a:rPr sz="2500" spc="-15" dirty="0">
                <a:latin typeface="Calibri"/>
                <a:cs typeface="Calibri"/>
              </a:rPr>
              <a:t>stream </a:t>
            </a:r>
            <a:r>
              <a:rPr sz="2500" spc="-5" dirty="0">
                <a:latin typeface="Calibri"/>
                <a:cs typeface="Calibri"/>
              </a:rPr>
              <a:t>of </a:t>
            </a:r>
            <a:r>
              <a:rPr sz="2500" spc="-10" dirty="0">
                <a:latin typeface="Calibri"/>
                <a:cs typeface="Calibri"/>
              </a:rPr>
              <a:t>photons, </a:t>
            </a:r>
            <a:r>
              <a:rPr sz="2500" spc="-5" dirty="0">
                <a:latin typeface="Calibri"/>
                <a:cs typeface="Calibri"/>
              </a:rPr>
              <a:t>each carrying a  </a:t>
            </a:r>
            <a:r>
              <a:rPr sz="2500" spc="-10" dirty="0">
                <a:latin typeface="Calibri"/>
                <a:cs typeface="Calibri"/>
              </a:rPr>
              <a:t>well-defined </a:t>
            </a:r>
            <a:r>
              <a:rPr sz="2500" spc="-5" dirty="0">
                <a:latin typeface="Calibri"/>
                <a:cs typeface="Calibri"/>
              </a:rPr>
              <a:t>energy that is </a:t>
            </a:r>
            <a:r>
              <a:rPr sz="2500" spc="-10" dirty="0">
                <a:latin typeface="Calibri"/>
                <a:cs typeface="Calibri"/>
              </a:rPr>
              <a:t>dependent </a:t>
            </a:r>
            <a:r>
              <a:rPr sz="2500" spc="-5" dirty="0">
                <a:latin typeface="Calibri"/>
                <a:cs typeface="Calibri"/>
              </a:rPr>
              <a:t>upon the </a:t>
            </a:r>
            <a:r>
              <a:rPr sz="2500" spc="-15" dirty="0">
                <a:latin typeface="Calibri"/>
                <a:cs typeface="Calibri"/>
              </a:rPr>
              <a:t>wavelength  </a:t>
            </a:r>
            <a:r>
              <a:rPr sz="2500" spc="-5" dirty="0">
                <a:latin typeface="Calibri"/>
                <a:cs typeface="Calibri"/>
              </a:rPr>
              <a:t>of the</a:t>
            </a:r>
            <a:r>
              <a:rPr sz="2500" spc="-10" dirty="0">
                <a:latin typeface="Calibri"/>
                <a:cs typeface="Calibri"/>
              </a:rPr>
              <a:t> light.</a:t>
            </a:r>
            <a:endParaRPr sz="2500">
              <a:latin typeface="Calibri"/>
              <a:cs typeface="Calibri"/>
            </a:endParaRPr>
          </a:p>
          <a:p>
            <a:pPr marL="355600" marR="6985" indent="-342900" algn="just">
              <a:lnSpc>
                <a:spcPts val="2400"/>
              </a:lnSpc>
              <a:spcBef>
                <a:spcPts val="585"/>
              </a:spcBef>
              <a:buFont typeface="Arial"/>
              <a:buChar char="•"/>
              <a:tabLst>
                <a:tab pos="427990" algn="l"/>
              </a:tabLst>
            </a:pPr>
            <a:r>
              <a:rPr dirty="0"/>
              <a:t>	</a:t>
            </a:r>
            <a:r>
              <a:rPr sz="2500" spc="-10" dirty="0">
                <a:latin typeface="Calibri"/>
                <a:cs typeface="Calibri"/>
              </a:rPr>
              <a:t>Energy </a:t>
            </a:r>
            <a:r>
              <a:rPr sz="2500" dirty="0">
                <a:latin typeface="Calibri"/>
                <a:cs typeface="Calibri"/>
              </a:rPr>
              <a:t>(E): </a:t>
            </a:r>
            <a:r>
              <a:rPr sz="2500" spc="-10" dirty="0">
                <a:latin typeface="Calibri"/>
                <a:cs typeface="Calibri"/>
              </a:rPr>
              <a:t>measured </a:t>
            </a:r>
            <a:r>
              <a:rPr sz="2500" spc="-5" dirty="0">
                <a:latin typeface="Calibri"/>
                <a:cs typeface="Calibri"/>
              </a:rPr>
              <a:t>in J/mole, J/photon, or electron </a:t>
            </a:r>
            <a:r>
              <a:rPr sz="2500" spc="-15" dirty="0">
                <a:latin typeface="Calibri"/>
                <a:cs typeface="Calibri"/>
              </a:rPr>
              <a:t>volt </a:t>
            </a:r>
            <a:r>
              <a:rPr sz="2500" spc="535" dirty="0">
                <a:latin typeface="Calibri"/>
                <a:cs typeface="Calibri"/>
              </a:rPr>
              <a:t> </a:t>
            </a:r>
            <a:r>
              <a:rPr sz="2500" spc="-55" dirty="0">
                <a:latin typeface="Calibri"/>
                <a:cs typeface="Calibri"/>
              </a:rPr>
              <a:t>(eV, </a:t>
            </a:r>
            <a:r>
              <a:rPr sz="2500" spc="-5" dirty="0">
                <a:latin typeface="Calibri"/>
                <a:cs typeface="Calibri"/>
              </a:rPr>
              <a:t>1eV=1.6 * </a:t>
            </a:r>
            <a:r>
              <a:rPr sz="2500" spc="-10" dirty="0">
                <a:latin typeface="Calibri"/>
                <a:cs typeface="Calibri"/>
              </a:rPr>
              <a:t>10-19 </a:t>
            </a:r>
            <a:r>
              <a:rPr sz="2500" spc="-5" dirty="0">
                <a:latin typeface="Calibri"/>
                <a:cs typeface="Calibri"/>
              </a:rPr>
              <a:t>J </a:t>
            </a:r>
            <a:r>
              <a:rPr sz="2500" spc="-10" dirty="0">
                <a:latin typeface="Calibri"/>
                <a:cs typeface="Calibri"/>
              </a:rPr>
              <a:t>per photon </a:t>
            </a:r>
            <a:r>
              <a:rPr sz="2500" spc="-5" dirty="0">
                <a:latin typeface="Calibri"/>
                <a:cs typeface="Calibri"/>
              </a:rPr>
              <a:t>or </a:t>
            </a:r>
            <a:r>
              <a:rPr sz="2500" spc="-10" dirty="0">
                <a:latin typeface="Calibri"/>
                <a:cs typeface="Calibri"/>
              </a:rPr>
              <a:t>per </a:t>
            </a:r>
            <a:r>
              <a:rPr sz="2500" spc="-5" dirty="0">
                <a:latin typeface="Calibri"/>
                <a:cs typeface="Calibri"/>
              </a:rPr>
              <a:t>mole of </a:t>
            </a:r>
            <a:r>
              <a:rPr sz="2500" spc="-10" dirty="0">
                <a:latin typeface="Calibri"/>
                <a:cs typeface="Calibri"/>
              </a:rPr>
              <a:t>photons).  Energy </a:t>
            </a:r>
            <a:r>
              <a:rPr sz="2500" spc="-5" dirty="0">
                <a:latin typeface="Calibri"/>
                <a:cs typeface="Calibri"/>
              </a:rPr>
              <a:t>of the </a:t>
            </a:r>
            <a:r>
              <a:rPr sz="2500" spc="-25" dirty="0">
                <a:latin typeface="Calibri"/>
                <a:cs typeface="Calibri"/>
              </a:rPr>
              <a:t>wave </a:t>
            </a:r>
            <a:r>
              <a:rPr sz="2500" spc="-15" dirty="0">
                <a:latin typeface="Calibri"/>
                <a:cs typeface="Calibri"/>
              </a:rPr>
              <a:t>can </a:t>
            </a:r>
            <a:r>
              <a:rPr sz="2500" spc="-5" dirty="0">
                <a:latin typeface="Calibri"/>
                <a:cs typeface="Calibri"/>
              </a:rPr>
              <a:t>be </a:t>
            </a:r>
            <a:r>
              <a:rPr sz="2500" spc="-10" dirty="0">
                <a:latin typeface="Calibri"/>
                <a:cs typeface="Calibri"/>
              </a:rPr>
              <a:t>calculated directly </a:t>
            </a:r>
            <a:r>
              <a:rPr sz="2500" spc="-15" dirty="0">
                <a:latin typeface="Calibri"/>
                <a:cs typeface="Calibri"/>
              </a:rPr>
              <a:t>from </a:t>
            </a:r>
            <a:r>
              <a:rPr sz="2500" spc="-5" dirty="0">
                <a:latin typeface="Calibri"/>
                <a:cs typeface="Calibri"/>
              </a:rPr>
              <a:t>the  </a:t>
            </a:r>
            <a:r>
              <a:rPr sz="2500" spc="-15" dirty="0">
                <a:latin typeface="Calibri"/>
                <a:cs typeface="Calibri"/>
              </a:rPr>
              <a:t>wavelength </a:t>
            </a:r>
            <a:r>
              <a:rPr sz="2500" spc="-5" dirty="0">
                <a:latin typeface="Calibri"/>
                <a:cs typeface="Calibri"/>
              </a:rPr>
              <a:t>or </a:t>
            </a:r>
            <a:r>
              <a:rPr sz="2500" spc="-25" dirty="0">
                <a:latin typeface="Calibri"/>
                <a:cs typeface="Calibri"/>
              </a:rPr>
              <a:t>frequency.</a:t>
            </a:r>
            <a:endParaRPr sz="2500">
              <a:latin typeface="Calibri"/>
              <a:cs typeface="Calibri"/>
            </a:endParaRPr>
          </a:p>
          <a:p>
            <a:pPr marL="427355" indent="-414655">
              <a:lnSpc>
                <a:spcPct val="100000"/>
              </a:lnSpc>
              <a:spcBef>
                <a:spcPts val="20"/>
              </a:spcBef>
              <a:buFont typeface="Arial"/>
              <a:buChar char="•"/>
              <a:tabLst>
                <a:tab pos="427355" algn="l"/>
                <a:tab pos="427990" algn="l"/>
              </a:tabLst>
            </a:pPr>
            <a:r>
              <a:rPr sz="2500" spc="-10" dirty="0">
                <a:latin typeface="Calibri"/>
                <a:cs typeface="Calibri"/>
              </a:rPr>
              <a:t>The energy </a:t>
            </a:r>
            <a:r>
              <a:rPr sz="2500" spc="-5" dirty="0">
                <a:latin typeface="Calibri"/>
                <a:cs typeface="Calibri"/>
              </a:rPr>
              <a:t>(E) of a </a:t>
            </a:r>
            <a:r>
              <a:rPr sz="2500" spc="-10" dirty="0">
                <a:latin typeface="Calibri"/>
                <a:cs typeface="Calibri"/>
              </a:rPr>
              <a:t>given photon can </a:t>
            </a:r>
            <a:r>
              <a:rPr sz="2500" spc="-5" dirty="0">
                <a:latin typeface="Calibri"/>
                <a:cs typeface="Calibri"/>
              </a:rPr>
              <a:t>be </a:t>
            </a:r>
            <a:r>
              <a:rPr sz="2500" spc="-10" dirty="0">
                <a:latin typeface="Calibri"/>
                <a:cs typeface="Calibri"/>
              </a:rPr>
              <a:t>calculated</a:t>
            </a:r>
            <a:r>
              <a:rPr sz="2500" spc="11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by:</a:t>
            </a:r>
            <a:endParaRPr sz="2500">
              <a:latin typeface="Calibri"/>
              <a:cs typeface="Calibri"/>
            </a:endParaRPr>
          </a:p>
          <a:p>
            <a:pPr marL="427355" indent="-414655">
              <a:lnSpc>
                <a:spcPct val="100000"/>
              </a:lnSpc>
              <a:buFont typeface="Arial"/>
              <a:buChar char="•"/>
              <a:tabLst>
                <a:tab pos="427355" algn="l"/>
                <a:tab pos="427990" algn="l"/>
              </a:tabLst>
            </a:pPr>
            <a:r>
              <a:rPr sz="2500" spc="-5" dirty="0">
                <a:latin typeface="Calibri"/>
                <a:cs typeface="Calibri"/>
              </a:rPr>
              <a:t>E =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hc/λ</a:t>
            </a:r>
            <a:endParaRPr sz="2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20724" y="214884"/>
            <a:ext cx="6790944" cy="14264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1043874"/>
          </a:xfrm>
          <a:prstGeom prst="rect">
            <a:avLst/>
          </a:prstGeom>
          <a:ln w="9525">
            <a:solidFill>
              <a:srgbClr val="97B853"/>
            </a:solidFill>
          </a:ln>
        </p:spPr>
        <p:txBody>
          <a:bodyPr vert="horz" wrap="square" lIns="0" tIns="58419" rIns="0" bIns="0" rtlCol="0">
            <a:spAutoFit/>
          </a:bodyPr>
          <a:lstStyle/>
          <a:p>
            <a:pPr marL="3475990" marR="1045844" indent="-2425065">
              <a:lnSpc>
                <a:spcPct val="100000"/>
              </a:lnSpc>
              <a:spcBef>
                <a:spcPts val="459"/>
              </a:spcBef>
            </a:pPr>
            <a:r>
              <a:rPr lang="en-US" spc="-10" dirty="0" smtClean="0"/>
              <a:t>Lecture one (Nature and propagation  of light)</a:t>
            </a:r>
            <a:endParaRPr spc="-10" dirty="0"/>
          </a:p>
        </p:txBody>
      </p:sp>
      <p:sp>
        <p:nvSpPr>
          <p:cNvPr id="5" name="object 5"/>
          <p:cNvSpPr txBox="1"/>
          <p:nvPr/>
        </p:nvSpPr>
        <p:spPr>
          <a:xfrm>
            <a:off x="258267" y="1544777"/>
            <a:ext cx="8352790" cy="44462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500" spc="-40" dirty="0">
                <a:latin typeface="Calibri"/>
                <a:cs typeface="Calibri"/>
              </a:rPr>
              <a:t>Wave </a:t>
            </a:r>
            <a:r>
              <a:rPr sz="2500" spc="-5" dirty="0">
                <a:latin typeface="Calibri"/>
                <a:cs typeface="Calibri"/>
              </a:rPr>
              <a:t>Model</a:t>
            </a:r>
            <a:r>
              <a:rPr sz="2500" spc="2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:-</a:t>
            </a:r>
            <a:endParaRPr sz="25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80000"/>
              </a:lnSpc>
              <a:spcBef>
                <a:spcPts val="605"/>
              </a:spcBef>
              <a:buFont typeface="Arial"/>
              <a:buChar char="•"/>
              <a:tabLst>
                <a:tab pos="427355" algn="l"/>
              </a:tabLst>
            </a:pPr>
            <a:r>
              <a:rPr dirty="0"/>
              <a:t>	</a:t>
            </a:r>
            <a:r>
              <a:rPr sz="2500" spc="-10" dirty="0">
                <a:latin typeface="Calibri"/>
                <a:cs typeface="Calibri"/>
              </a:rPr>
              <a:t>The particle-like </a:t>
            </a:r>
            <a:r>
              <a:rPr sz="2500" dirty="0">
                <a:latin typeface="Calibri"/>
                <a:cs typeface="Calibri"/>
              </a:rPr>
              <a:t>model </a:t>
            </a:r>
            <a:r>
              <a:rPr sz="2500" spc="-5" dirty="0">
                <a:latin typeface="Calibri"/>
                <a:cs typeface="Calibri"/>
              </a:rPr>
              <a:t>of </a:t>
            </a:r>
            <a:r>
              <a:rPr sz="2500" spc="-10" dirty="0">
                <a:latin typeface="Calibri"/>
                <a:cs typeface="Calibri"/>
              </a:rPr>
              <a:t>light </a:t>
            </a:r>
            <a:r>
              <a:rPr sz="2500" dirty="0">
                <a:latin typeface="Calibri"/>
                <a:cs typeface="Calibri"/>
              </a:rPr>
              <a:t>describes </a:t>
            </a:r>
            <a:r>
              <a:rPr sz="2500" spc="-10" dirty="0">
                <a:latin typeface="Calibri"/>
                <a:cs typeface="Calibri"/>
              </a:rPr>
              <a:t>large-scale </a:t>
            </a:r>
            <a:r>
              <a:rPr sz="2500" spc="-15" dirty="0">
                <a:latin typeface="Calibri"/>
                <a:cs typeface="Calibri"/>
              </a:rPr>
              <a:t>effects  </a:t>
            </a:r>
            <a:r>
              <a:rPr sz="2500" spc="-10" dirty="0">
                <a:latin typeface="Calibri"/>
                <a:cs typeface="Calibri"/>
              </a:rPr>
              <a:t>such </a:t>
            </a:r>
            <a:r>
              <a:rPr sz="2500" spc="-5" dirty="0">
                <a:latin typeface="Calibri"/>
                <a:cs typeface="Calibri"/>
              </a:rPr>
              <a:t>as </a:t>
            </a:r>
            <a:r>
              <a:rPr sz="2500" spc="-10" dirty="0">
                <a:latin typeface="Calibri"/>
                <a:cs typeface="Calibri"/>
              </a:rPr>
              <a:t>light passing through </a:t>
            </a:r>
            <a:r>
              <a:rPr sz="2500" spc="-5" dirty="0">
                <a:latin typeface="Calibri"/>
                <a:cs typeface="Calibri"/>
              </a:rPr>
              <a:t>lenses or </a:t>
            </a:r>
            <a:r>
              <a:rPr sz="2500" spc="-10" dirty="0">
                <a:latin typeface="Calibri"/>
                <a:cs typeface="Calibri"/>
              </a:rPr>
              <a:t>bouncing </a:t>
            </a:r>
            <a:r>
              <a:rPr sz="2500" spc="-15" dirty="0">
                <a:latin typeface="Calibri"/>
                <a:cs typeface="Calibri"/>
              </a:rPr>
              <a:t>off mirrors.  </a:t>
            </a:r>
            <a:r>
              <a:rPr sz="2500" spc="-40" dirty="0">
                <a:latin typeface="Calibri"/>
                <a:cs typeface="Calibri"/>
              </a:rPr>
              <a:t>However, </a:t>
            </a:r>
            <a:r>
              <a:rPr sz="2500" spc="-5" dirty="0">
                <a:latin typeface="Calibri"/>
                <a:cs typeface="Calibri"/>
              </a:rPr>
              <a:t>a </a:t>
            </a:r>
            <a:r>
              <a:rPr sz="2500" spc="-25" dirty="0">
                <a:latin typeface="Calibri"/>
                <a:cs typeface="Calibri"/>
              </a:rPr>
              <a:t>wavelike </a:t>
            </a:r>
            <a:r>
              <a:rPr sz="2500" spc="-5" dirty="0">
                <a:latin typeface="Calibri"/>
                <a:cs typeface="Calibri"/>
              </a:rPr>
              <a:t>model </a:t>
            </a:r>
            <a:r>
              <a:rPr sz="2500" spc="-10" dirty="0">
                <a:latin typeface="Calibri"/>
                <a:cs typeface="Calibri"/>
              </a:rPr>
              <a:t>must </a:t>
            </a:r>
            <a:r>
              <a:rPr sz="2500" spc="-5" dirty="0">
                <a:latin typeface="Calibri"/>
                <a:cs typeface="Calibri"/>
              </a:rPr>
              <a:t>be </a:t>
            </a:r>
            <a:r>
              <a:rPr sz="2500" spc="-10" dirty="0">
                <a:latin typeface="Calibri"/>
                <a:cs typeface="Calibri"/>
              </a:rPr>
              <a:t>used </a:t>
            </a:r>
            <a:r>
              <a:rPr sz="2500" spc="-15" dirty="0">
                <a:latin typeface="Calibri"/>
                <a:cs typeface="Calibri"/>
              </a:rPr>
              <a:t>to </a:t>
            </a:r>
            <a:r>
              <a:rPr sz="2500" spc="-10" dirty="0">
                <a:latin typeface="Calibri"/>
                <a:cs typeface="Calibri"/>
              </a:rPr>
              <a:t>describe fine  scale </a:t>
            </a:r>
            <a:r>
              <a:rPr sz="2500" spc="-15" dirty="0">
                <a:latin typeface="Calibri"/>
                <a:cs typeface="Calibri"/>
              </a:rPr>
              <a:t>effects </a:t>
            </a:r>
            <a:r>
              <a:rPr sz="2500" spc="-5" dirty="0">
                <a:latin typeface="Calibri"/>
                <a:cs typeface="Calibri"/>
              </a:rPr>
              <a:t>such as </a:t>
            </a:r>
            <a:r>
              <a:rPr sz="2500" spc="-15" dirty="0">
                <a:latin typeface="Calibri"/>
                <a:cs typeface="Calibri"/>
              </a:rPr>
              <a:t>interference </a:t>
            </a:r>
            <a:r>
              <a:rPr sz="2500" spc="-5" dirty="0">
                <a:latin typeface="Calibri"/>
                <a:cs typeface="Calibri"/>
              </a:rPr>
              <a:t>and </a:t>
            </a:r>
            <a:r>
              <a:rPr sz="2500" spc="-10" dirty="0">
                <a:latin typeface="Calibri"/>
                <a:cs typeface="Calibri"/>
              </a:rPr>
              <a:t>diffraction that </a:t>
            </a:r>
            <a:r>
              <a:rPr sz="2500" spc="-5" dirty="0">
                <a:latin typeface="Calibri"/>
                <a:cs typeface="Calibri"/>
              </a:rPr>
              <a:t>occur  when </a:t>
            </a:r>
            <a:r>
              <a:rPr sz="2500" spc="-10" dirty="0">
                <a:latin typeface="Calibri"/>
                <a:cs typeface="Calibri"/>
              </a:rPr>
              <a:t>light passes through small openings </a:t>
            </a:r>
            <a:r>
              <a:rPr sz="2500" spc="-5" dirty="0">
                <a:latin typeface="Calibri"/>
                <a:cs typeface="Calibri"/>
              </a:rPr>
              <a:t>or </a:t>
            </a:r>
            <a:r>
              <a:rPr sz="2500" spc="-15" dirty="0">
                <a:latin typeface="Calibri"/>
                <a:cs typeface="Calibri"/>
              </a:rPr>
              <a:t>by </a:t>
            </a:r>
            <a:r>
              <a:rPr sz="2500" spc="-10" dirty="0">
                <a:latin typeface="Calibri"/>
                <a:cs typeface="Calibri"/>
              </a:rPr>
              <a:t>sharp </a:t>
            </a:r>
            <a:r>
              <a:rPr sz="2500" spc="-5" dirty="0">
                <a:latin typeface="Calibri"/>
                <a:cs typeface="Calibri"/>
              </a:rPr>
              <a:t>edges.  </a:t>
            </a:r>
            <a:r>
              <a:rPr sz="2500" spc="-10" dirty="0">
                <a:latin typeface="Calibri"/>
                <a:cs typeface="Calibri"/>
              </a:rPr>
              <a:t>The </a:t>
            </a:r>
            <a:r>
              <a:rPr sz="2500" spc="-15" dirty="0">
                <a:latin typeface="Calibri"/>
                <a:cs typeface="Calibri"/>
              </a:rPr>
              <a:t>propagation </a:t>
            </a:r>
            <a:r>
              <a:rPr sz="2500" spc="-5" dirty="0">
                <a:latin typeface="Calibri"/>
                <a:cs typeface="Calibri"/>
              </a:rPr>
              <a:t>of </a:t>
            </a:r>
            <a:r>
              <a:rPr sz="2500" spc="-10" dirty="0">
                <a:latin typeface="Calibri"/>
                <a:cs typeface="Calibri"/>
              </a:rPr>
              <a:t>light </a:t>
            </a:r>
            <a:r>
              <a:rPr sz="2500" spc="-5" dirty="0">
                <a:latin typeface="Calibri"/>
                <a:cs typeface="Calibri"/>
              </a:rPr>
              <a:t>or </a:t>
            </a:r>
            <a:r>
              <a:rPr sz="2500" spc="-10" dirty="0">
                <a:latin typeface="Calibri"/>
                <a:cs typeface="Calibri"/>
              </a:rPr>
              <a:t>electromagnetic energy through  space </a:t>
            </a:r>
            <a:r>
              <a:rPr sz="2500" spc="-15" dirty="0">
                <a:latin typeface="Calibri"/>
                <a:cs typeface="Calibri"/>
              </a:rPr>
              <a:t>can </a:t>
            </a:r>
            <a:r>
              <a:rPr sz="2500" dirty="0">
                <a:latin typeface="Calibri"/>
                <a:cs typeface="Calibri"/>
              </a:rPr>
              <a:t>be </a:t>
            </a:r>
            <a:r>
              <a:rPr sz="2500" spc="-5" dirty="0">
                <a:latin typeface="Calibri"/>
                <a:cs typeface="Calibri"/>
              </a:rPr>
              <a:t>described in terms of a </a:t>
            </a:r>
            <a:r>
              <a:rPr sz="2500" spc="-15" dirty="0">
                <a:latin typeface="Calibri"/>
                <a:cs typeface="Calibri"/>
              </a:rPr>
              <a:t>traveling </a:t>
            </a:r>
            <a:r>
              <a:rPr sz="2500" spc="-25" dirty="0">
                <a:latin typeface="Calibri"/>
                <a:cs typeface="Calibri"/>
              </a:rPr>
              <a:t>wave </a:t>
            </a:r>
            <a:r>
              <a:rPr sz="2500" spc="-5" dirty="0">
                <a:latin typeface="Calibri"/>
                <a:cs typeface="Calibri"/>
              </a:rPr>
              <a:t>motion.  </a:t>
            </a:r>
            <a:r>
              <a:rPr sz="2500" spc="-10" dirty="0">
                <a:latin typeface="Calibri"/>
                <a:cs typeface="Calibri"/>
              </a:rPr>
              <a:t>The </a:t>
            </a:r>
            <a:r>
              <a:rPr sz="2500" spc="-25" dirty="0">
                <a:latin typeface="Calibri"/>
                <a:cs typeface="Calibri"/>
              </a:rPr>
              <a:t>wave </a:t>
            </a:r>
            <a:r>
              <a:rPr sz="2500" spc="-10" dirty="0">
                <a:latin typeface="Calibri"/>
                <a:cs typeface="Calibri"/>
              </a:rPr>
              <a:t>moves energy </a:t>
            </a:r>
            <a:r>
              <a:rPr sz="2500" spc="-5" dirty="0">
                <a:latin typeface="Calibri"/>
                <a:cs typeface="Calibri"/>
              </a:rPr>
              <a:t>without moving mass </a:t>
            </a:r>
            <a:r>
              <a:rPr sz="2500" spc="-15" dirty="0">
                <a:latin typeface="Calibri"/>
                <a:cs typeface="Calibri"/>
              </a:rPr>
              <a:t>from </a:t>
            </a:r>
            <a:r>
              <a:rPr sz="2500" spc="-5" dirty="0">
                <a:latin typeface="Calibri"/>
                <a:cs typeface="Calibri"/>
              </a:rPr>
              <a:t>one place  </a:t>
            </a:r>
            <a:r>
              <a:rPr sz="2500" spc="-15" dirty="0">
                <a:latin typeface="Calibri"/>
                <a:cs typeface="Calibri"/>
              </a:rPr>
              <a:t>to</a:t>
            </a:r>
            <a:r>
              <a:rPr sz="2500" spc="53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another </a:t>
            </a:r>
            <a:r>
              <a:rPr sz="2500" spc="-15" dirty="0">
                <a:latin typeface="Calibri"/>
                <a:cs typeface="Calibri"/>
              </a:rPr>
              <a:t>at  </a:t>
            </a:r>
            <a:r>
              <a:rPr sz="2500" spc="-5" dirty="0">
                <a:latin typeface="Calibri"/>
                <a:cs typeface="Calibri"/>
              </a:rPr>
              <a:t>a </a:t>
            </a:r>
            <a:r>
              <a:rPr sz="2500" spc="-10" dirty="0">
                <a:latin typeface="Calibri"/>
                <a:cs typeface="Calibri"/>
              </a:rPr>
              <a:t>speed </a:t>
            </a:r>
            <a:r>
              <a:rPr sz="2500" spc="-5" dirty="0">
                <a:latin typeface="Calibri"/>
                <a:cs typeface="Calibri"/>
              </a:rPr>
              <a:t>independent of its </a:t>
            </a:r>
            <a:r>
              <a:rPr sz="2500" spc="-10" dirty="0">
                <a:latin typeface="Calibri"/>
                <a:cs typeface="Calibri"/>
              </a:rPr>
              <a:t>intensity </a:t>
            </a:r>
            <a:r>
              <a:rPr sz="2500" spc="-5" dirty="0">
                <a:latin typeface="Calibri"/>
                <a:cs typeface="Calibri"/>
              </a:rPr>
              <a:t>or  </a:t>
            </a:r>
            <a:r>
              <a:rPr sz="2500" spc="-15" dirty="0">
                <a:latin typeface="Calibri"/>
                <a:cs typeface="Calibri"/>
              </a:rPr>
              <a:t>wavelength. </a:t>
            </a:r>
            <a:r>
              <a:rPr sz="2500" spc="-10" dirty="0">
                <a:latin typeface="Calibri"/>
                <a:cs typeface="Calibri"/>
              </a:rPr>
              <a:t>This </a:t>
            </a:r>
            <a:r>
              <a:rPr sz="2500" spc="-25" dirty="0">
                <a:latin typeface="Calibri"/>
                <a:cs typeface="Calibri"/>
              </a:rPr>
              <a:t>wave </a:t>
            </a:r>
            <a:r>
              <a:rPr sz="2500" spc="-15" dirty="0">
                <a:latin typeface="Calibri"/>
                <a:cs typeface="Calibri"/>
              </a:rPr>
              <a:t>nature </a:t>
            </a:r>
            <a:r>
              <a:rPr sz="2500" spc="-5" dirty="0">
                <a:latin typeface="Calibri"/>
                <a:cs typeface="Calibri"/>
              </a:rPr>
              <a:t>of light is the </a:t>
            </a:r>
            <a:r>
              <a:rPr sz="2500" spc="-10" dirty="0">
                <a:latin typeface="Calibri"/>
                <a:cs typeface="Calibri"/>
              </a:rPr>
              <a:t>basis </a:t>
            </a:r>
            <a:r>
              <a:rPr sz="2500" spc="-5" dirty="0">
                <a:latin typeface="Calibri"/>
                <a:cs typeface="Calibri"/>
              </a:rPr>
              <a:t>of </a:t>
            </a:r>
            <a:r>
              <a:rPr sz="2500" spc="-15" dirty="0">
                <a:latin typeface="Calibri"/>
                <a:cs typeface="Calibri"/>
              </a:rPr>
              <a:t>physical </a:t>
            </a:r>
            <a:r>
              <a:rPr sz="2500" spc="53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optics and describes the </a:t>
            </a:r>
            <a:r>
              <a:rPr sz="2500" spc="-10" dirty="0">
                <a:latin typeface="Calibri"/>
                <a:cs typeface="Calibri"/>
              </a:rPr>
              <a:t>interaction </a:t>
            </a:r>
            <a:r>
              <a:rPr sz="2500" spc="-5" dirty="0">
                <a:latin typeface="Calibri"/>
                <a:cs typeface="Calibri"/>
              </a:rPr>
              <a:t>of </a:t>
            </a:r>
            <a:r>
              <a:rPr sz="2500" spc="-10" dirty="0">
                <a:latin typeface="Calibri"/>
                <a:cs typeface="Calibri"/>
              </a:rPr>
              <a:t>light </a:t>
            </a:r>
            <a:r>
              <a:rPr sz="2500" spc="-5" dirty="0">
                <a:latin typeface="Calibri"/>
                <a:cs typeface="Calibri"/>
              </a:rPr>
              <a:t>with media. </a:t>
            </a:r>
            <a:r>
              <a:rPr sz="2500" spc="-15" dirty="0">
                <a:latin typeface="Calibri"/>
                <a:cs typeface="Calibri"/>
              </a:rPr>
              <a:t>Many  </a:t>
            </a:r>
            <a:r>
              <a:rPr sz="2500" spc="-5" dirty="0">
                <a:latin typeface="Calibri"/>
                <a:cs typeface="Calibri"/>
              </a:rPr>
              <a:t>of these </a:t>
            </a:r>
            <a:r>
              <a:rPr sz="2500" spc="-10" dirty="0">
                <a:latin typeface="Calibri"/>
                <a:cs typeface="Calibri"/>
              </a:rPr>
              <a:t>processes require </a:t>
            </a:r>
            <a:r>
              <a:rPr sz="2500" spc="-5" dirty="0">
                <a:latin typeface="Calibri"/>
                <a:cs typeface="Calibri"/>
              </a:rPr>
              <a:t>calculus and </a:t>
            </a:r>
            <a:r>
              <a:rPr sz="2500" spc="-10" dirty="0">
                <a:latin typeface="Calibri"/>
                <a:cs typeface="Calibri"/>
              </a:rPr>
              <a:t>quantum </a:t>
            </a:r>
            <a:r>
              <a:rPr sz="2500" dirty="0">
                <a:latin typeface="Calibri"/>
                <a:cs typeface="Calibri"/>
              </a:rPr>
              <a:t>theory </a:t>
            </a:r>
            <a:r>
              <a:rPr sz="2500" spc="-30" dirty="0">
                <a:latin typeface="Calibri"/>
                <a:cs typeface="Calibri"/>
              </a:rPr>
              <a:t>to  </a:t>
            </a:r>
            <a:r>
              <a:rPr sz="2500" spc="-10" dirty="0">
                <a:latin typeface="Calibri"/>
                <a:cs typeface="Calibri"/>
              </a:rPr>
              <a:t>describe </a:t>
            </a:r>
            <a:r>
              <a:rPr sz="2500" spc="-5" dirty="0">
                <a:latin typeface="Calibri"/>
                <a:cs typeface="Calibri"/>
              </a:rPr>
              <a:t>them</a:t>
            </a:r>
            <a:r>
              <a:rPr sz="2500" spc="45" dirty="0">
                <a:latin typeface="Calibri"/>
                <a:cs typeface="Calibri"/>
              </a:rPr>
              <a:t> </a:t>
            </a:r>
            <a:r>
              <a:rPr sz="2500" spc="-25" dirty="0">
                <a:latin typeface="Calibri"/>
                <a:cs typeface="Calibri"/>
              </a:rPr>
              <a:t>rigorously.</a:t>
            </a:r>
            <a:endParaRPr sz="2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38300" y="289559"/>
            <a:ext cx="5946648" cy="12588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984244"/>
          </a:xfrm>
          <a:prstGeom prst="rect">
            <a:avLst/>
          </a:prstGeom>
          <a:ln w="9525">
            <a:solidFill>
              <a:srgbClr val="97B853"/>
            </a:solidFill>
          </a:ln>
        </p:spPr>
        <p:txBody>
          <a:bodyPr vert="horz" wrap="square" lIns="0" tIns="121285" rIns="0" bIns="0" rtlCol="0">
            <a:spAutoFit/>
          </a:bodyPr>
          <a:lstStyle/>
          <a:p>
            <a:pPr marL="3556635" marR="1433195" indent="-2118995">
              <a:lnSpc>
                <a:spcPct val="100000"/>
              </a:lnSpc>
              <a:spcBef>
                <a:spcPts val="955"/>
              </a:spcBef>
            </a:pPr>
            <a:r>
              <a:rPr lang="en-US" sz="2800" spc="-15" dirty="0" smtClean="0"/>
              <a:t>Lecture one (Nature and propagation  of light)</a:t>
            </a:r>
            <a:endParaRPr sz="2800" dirty="0"/>
          </a:p>
        </p:txBody>
      </p:sp>
      <p:sp>
        <p:nvSpPr>
          <p:cNvPr id="5" name="object 5"/>
          <p:cNvSpPr txBox="1"/>
          <p:nvPr/>
        </p:nvSpPr>
        <p:spPr>
          <a:xfrm>
            <a:off x="535940" y="1420190"/>
            <a:ext cx="513651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5" dirty="0">
                <a:latin typeface="Calibri"/>
                <a:cs typeface="Calibri"/>
              </a:rPr>
              <a:t>Characteristics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10" dirty="0">
                <a:latin typeface="Calibri"/>
                <a:cs typeface="Calibri"/>
              </a:rPr>
              <a:t>light</a:t>
            </a:r>
            <a:r>
              <a:rPr sz="3200" spc="2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waves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453070" y="2178618"/>
            <a:ext cx="5986998" cy="377284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20724" y="214884"/>
            <a:ext cx="6790944" cy="14264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1043874"/>
          </a:xfrm>
          <a:prstGeom prst="rect">
            <a:avLst/>
          </a:prstGeom>
          <a:ln w="9525">
            <a:solidFill>
              <a:srgbClr val="97B853"/>
            </a:solidFill>
          </a:ln>
        </p:spPr>
        <p:txBody>
          <a:bodyPr vert="horz" wrap="square" lIns="0" tIns="58419" rIns="0" bIns="0" rtlCol="0">
            <a:spAutoFit/>
          </a:bodyPr>
          <a:lstStyle/>
          <a:p>
            <a:pPr marL="3475990" marR="1045844" indent="-2425065">
              <a:lnSpc>
                <a:spcPct val="100000"/>
              </a:lnSpc>
              <a:spcBef>
                <a:spcPts val="459"/>
              </a:spcBef>
            </a:pPr>
            <a:r>
              <a:rPr lang="en-US" spc="-10" dirty="0" smtClean="0"/>
              <a:t>Lecture one (Nature and propagation  of light)</a:t>
            </a:r>
            <a:endParaRPr spc="-10" dirty="0"/>
          </a:p>
        </p:txBody>
      </p:sp>
      <p:sp>
        <p:nvSpPr>
          <p:cNvPr id="5" name="object 5"/>
          <p:cNvSpPr txBox="1"/>
          <p:nvPr/>
        </p:nvSpPr>
        <p:spPr>
          <a:xfrm>
            <a:off x="402437" y="1612138"/>
            <a:ext cx="8208645" cy="157480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355600" marR="5715" indent="-342900">
              <a:lnSpc>
                <a:spcPts val="2020"/>
              </a:lnSpc>
              <a:spcBef>
                <a:spcPts val="2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800" b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Wavelength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</a:t>
            </a:r>
            <a:r>
              <a:rPr sz="1800" spc="-5" dirty="0">
                <a:latin typeface="Symbol"/>
                <a:cs typeface="Symbol"/>
              </a:rPr>
              <a:t></a:t>
            </a:r>
            <a:r>
              <a:rPr sz="1800" spc="-5" dirty="0">
                <a:latin typeface="Times New Roman"/>
                <a:cs typeface="Times New Roman"/>
              </a:rPr>
              <a:t>):The distance from </a:t>
            </a:r>
            <a:r>
              <a:rPr sz="1800" dirty="0">
                <a:latin typeface="Times New Roman"/>
                <a:cs typeface="Times New Roman"/>
              </a:rPr>
              <a:t>one peak to the </a:t>
            </a:r>
            <a:r>
              <a:rPr sz="1800" spc="-5" dirty="0">
                <a:latin typeface="Times New Roman"/>
                <a:cs typeface="Times New Roman"/>
              </a:rPr>
              <a:t>next, Measured </a:t>
            </a:r>
            <a:r>
              <a:rPr sz="1800" dirty="0">
                <a:latin typeface="Times New Roman"/>
                <a:cs typeface="Times New Roman"/>
              </a:rPr>
              <a:t>in </a:t>
            </a:r>
            <a:r>
              <a:rPr sz="1800" spc="-5" dirty="0">
                <a:latin typeface="Times New Roman"/>
                <a:cs typeface="Times New Roman"/>
              </a:rPr>
              <a:t>nanometers  (nm), micrometers (</a:t>
            </a:r>
            <a:r>
              <a:rPr sz="1800" spc="-5" dirty="0">
                <a:latin typeface="Symbol"/>
                <a:cs typeface="Symbol"/>
              </a:rPr>
              <a:t></a:t>
            </a:r>
            <a:r>
              <a:rPr sz="1800" spc="-5" dirty="0">
                <a:latin typeface="Times New Roman"/>
                <a:cs typeface="Times New Roman"/>
              </a:rPr>
              <a:t>m), </a:t>
            </a:r>
            <a:r>
              <a:rPr sz="1800" dirty="0">
                <a:latin typeface="Times New Roman"/>
                <a:cs typeface="Times New Roman"/>
              </a:rPr>
              <a:t>or angstroms ( , 1 = 0.1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nm).</a:t>
            </a:r>
            <a:endParaRPr sz="1800">
              <a:latin typeface="Times New Roman"/>
              <a:cs typeface="Times New Roman"/>
            </a:endParaRPr>
          </a:p>
          <a:p>
            <a:pPr marL="355600" marR="5080" indent="-342900">
              <a:lnSpc>
                <a:spcPts val="2020"/>
              </a:lnSpc>
              <a:spcBef>
                <a:spcPts val="15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800" b="1" u="heavy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Wavenumber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</a:t>
            </a:r>
            <a:r>
              <a:rPr sz="1800" spc="-5" dirty="0">
                <a:latin typeface="Cambria Math"/>
                <a:cs typeface="Cambria Math"/>
              </a:rPr>
              <a:t>𝜐</a:t>
            </a:r>
            <a:r>
              <a:rPr sz="1800" spc="-5" dirty="0">
                <a:latin typeface="Times New Roman"/>
                <a:cs typeface="Times New Roman"/>
              </a:rPr>
              <a:t>):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wavenumber is </a:t>
            </a:r>
            <a:r>
              <a:rPr sz="1800" dirty="0">
                <a:latin typeface="Times New Roman"/>
                <a:cs typeface="Times New Roman"/>
              </a:rPr>
              <a:t>how </a:t>
            </a:r>
            <a:r>
              <a:rPr sz="1800" spc="-5" dirty="0">
                <a:latin typeface="Times New Roman"/>
                <a:cs typeface="Times New Roman"/>
              </a:rPr>
              <a:t>many waves fit </a:t>
            </a:r>
            <a:r>
              <a:rPr sz="1800" dirty="0">
                <a:latin typeface="Times New Roman"/>
                <a:cs typeface="Times New Roman"/>
              </a:rPr>
              <a:t>in </a:t>
            </a:r>
            <a:r>
              <a:rPr sz="1800" spc="-5" dirty="0">
                <a:latin typeface="Times New Roman"/>
                <a:cs typeface="Times New Roman"/>
              </a:rPr>
              <a:t>the distance </a:t>
            </a:r>
            <a:r>
              <a:rPr sz="1800" dirty="0">
                <a:latin typeface="Times New Roman"/>
                <a:cs typeface="Times New Roman"/>
              </a:rPr>
              <a:t>of 1 </a:t>
            </a:r>
            <a:r>
              <a:rPr sz="1800" spc="-5" dirty="0">
                <a:latin typeface="Times New Roman"/>
                <a:cs typeface="Times New Roman"/>
              </a:rPr>
              <a:t>cm.  </a:t>
            </a:r>
            <a:r>
              <a:rPr sz="1800" dirty="0">
                <a:latin typeface="Times New Roman"/>
                <a:cs typeface="Times New Roman"/>
              </a:rPr>
              <a:t>and </a:t>
            </a:r>
            <a:r>
              <a:rPr sz="1800" spc="-5" dirty="0">
                <a:latin typeface="Times New Roman"/>
                <a:cs typeface="Times New Roman"/>
              </a:rPr>
              <a:t>measured </a:t>
            </a:r>
            <a:r>
              <a:rPr sz="1800" dirty="0">
                <a:latin typeface="Times New Roman"/>
                <a:cs typeface="Times New Roman"/>
              </a:rPr>
              <a:t>in inverse centimeters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(cm</a:t>
            </a:r>
            <a:r>
              <a:rPr sz="1800" spc="-7" baseline="25462" dirty="0">
                <a:latin typeface="Times New Roman"/>
                <a:cs typeface="Times New Roman"/>
              </a:rPr>
              <a:t>-1</a:t>
            </a:r>
            <a:r>
              <a:rPr sz="1800" spc="-5" dirty="0">
                <a:latin typeface="Times New Roman"/>
                <a:cs typeface="Times New Roman"/>
              </a:rPr>
              <a:t>).</a:t>
            </a:r>
            <a:endParaRPr sz="1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2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800" spc="-5" dirty="0">
                <a:latin typeface="Times New Roman"/>
                <a:cs typeface="Times New Roman"/>
              </a:rPr>
              <a:t>Also </a:t>
            </a:r>
            <a:r>
              <a:rPr sz="1800" dirty="0">
                <a:latin typeface="Times New Roman"/>
                <a:cs typeface="Times New Roman"/>
              </a:rPr>
              <a:t>the inverse of the wavelength (1/λ) </a:t>
            </a:r>
            <a:r>
              <a:rPr sz="1800" spc="-5" dirty="0">
                <a:latin typeface="Times New Roman"/>
                <a:cs typeface="Times New Roman"/>
              </a:rPr>
              <a:t>is </a:t>
            </a:r>
            <a:r>
              <a:rPr sz="1800" dirty="0">
                <a:latin typeface="Times New Roman"/>
                <a:cs typeface="Times New Roman"/>
              </a:rPr>
              <a:t>the wave </a:t>
            </a:r>
            <a:r>
              <a:rPr sz="1800" spc="-5" dirty="0">
                <a:latin typeface="Times New Roman"/>
                <a:cs typeface="Times New Roman"/>
              </a:rPr>
              <a:t>number </a:t>
            </a:r>
            <a:r>
              <a:rPr sz="1800" dirty="0">
                <a:latin typeface="Times New Roman"/>
                <a:cs typeface="Times New Roman"/>
              </a:rPr>
              <a:t>(</a:t>
            </a:r>
            <a:r>
              <a:rPr sz="1800" dirty="0">
                <a:latin typeface="Cambria Math"/>
                <a:cs typeface="Cambria Math"/>
              </a:rPr>
              <a:t>𝜐</a:t>
            </a:r>
            <a:r>
              <a:rPr sz="1800" dirty="0">
                <a:latin typeface="Times New Roman"/>
                <a:cs typeface="Times New Roman"/>
              </a:rPr>
              <a:t>), which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is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180020" y="3656076"/>
            <a:ext cx="99060" cy="0"/>
          </a:xfrm>
          <a:custGeom>
            <a:avLst/>
            <a:gdLst/>
            <a:ahLst/>
            <a:cxnLst/>
            <a:rect l="l" t="t" r="r" b="b"/>
            <a:pathLst>
              <a:path w="99059">
                <a:moveTo>
                  <a:pt x="0" y="0"/>
                </a:moveTo>
                <a:lnTo>
                  <a:pt x="99059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02437" y="3481196"/>
            <a:ext cx="1994535" cy="401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ts val="178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  <a:tab pos="1221105" algn="l"/>
              </a:tabLst>
            </a:pPr>
            <a:r>
              <a:rPr sz="1800" dirty="0">
                <a:latin typeface="Cambria Math"/>
                <a:cs typeface="Cambria Math"/>
              </a:rPr>
              <a:t>υ</a:t>
            </a:r>
            <a:r>
              <a:rPr sz="1800" spc="105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=</a:t>
            </a:r>
            <a:r>
              <a:rPr sz="1800" spc="105" dirty="0">
                <a:latin typeface="Cambria Math"/>
                <a:cs typeface="Cambria Math"/>
              </a:rPr>
              <a:t> </a:t>
            </a:r>
            <a:r>
              <a:rPr sz="1950" spc="60" baseline="44871" dirty="0">
                <a:latin typeface="Cambria Math"/>
                <a:cs typeface="Cambria Math"/>
              </a:rPr>
              <a:t>1	</a:t>
            </a:r>
            <a:r>
              <a:rPr sz="1800" dirty="0">
                <a:latin typeface="Cambria Math"/>
                <a:cs typeface="Cambria Math"/>
              </a:rPr>
              <a:t>; 𝑢𝑛𝑖𝑡</a:t>
            </a:r>
            <a:r>
              <a:rPr sz="1800" spc="-130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𝑖𝑠</a:t>
            </a:r>
            <a:endParaRPr sz="1800">
              <a:latin typeface="Cambria Math"/>
              <a:cs typeface="Cambria Math"/>
            </a:endParaRPr>
          </a:p>
          <a:p>
            <a:pPr marR="333375" algn="ctr">
              <a:lnSpc>
                <a:spcPts val="1180"/>
              </a:lnSpc>
            </a:pPr>
            <a:r>
              <a:rPr sz="1300" spc="95" dirty="0">
                <a:latin typeface="Cambria Math"/>
                <a:cs typeface="Cambria Math"/>
              </a:rPr>
              <a:t>𝜆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516504" y="3360800"/>
            <a:ext cx="268605" cy="522605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90"/>
              </a:spcBef>
            </a:pPr>
            <a:r>
              <a:rPr sz="1300" spc="40" dirty="0">
                <a:latin typeface="Cambria Math"/>
                <a:cs typeface="Cambria Math"/>
              </a:rPr>
              <a:t>1</a:t>
            </a:r>
            <a:endParaRPr sz="1300">
              <a:latin typeface="Cambria Math"/>
              <a:cs typeface="Cambria Math"/>
            </a:endParaRPr>
          </a:p>
          <a:p>
            <a:pPr algn="ctr">
              <a:lnSpc>
                <a:spcPct val="100000"/>
              </a:lnSpc>
              <a:spcBef>
                <a:spcPts val="395"/>
              </a:spcBef>
            </a:pPr>
            <a:r>
              <a:rPr sz="1300" spc="145" dirty="0">
                <a:latin typeface="Cambria Math"/>
                <a:cs typeface="Cambria Math"/>
              </a:rPr>
              <a:t>𝑐</a:t>
            </a:r>
            <a:r>
              <a:rPr sz="1300" spc="170" dirty="0">
                <a:latin typeface="Cambria Math"/>
                <a:cs typeface="Cambria Math"/>
              </a:rPr>
              <a:t>𝑚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528697" y="3656076"/>
            <a:ext cx="242570" cy="0"/>
          </a:xfrm>
          <a:custGeom>
            <a:avLst/>
            <a:gdLst/>
            <a:ahLst/>
            <a:cxnLst/>
            <a:rect l="l" t="t" r="r" b="b"/>
            <a:pathLst>
              <a:path w="242569">
                <a:moveTo>
                  <a:pt x="0" y="0"/>
                </a:moveTo>
                <a:lnTo>
                  <a:pt x="242315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402437" y="3985641"/>
            <a:ext cx="8209915" cy="1077595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355600" marR="5080" indent="-342900" algn="just">
              <a:lnSpc>
                <a:spcPct val="94500"/>
              </a:lnSpc>
              <a:spcBef>
                <a:spcPts val="215"/>
              </a:spcBef>
              <a:buFont typeface="Arial"/>
              <a:buChar char="•"/>
              <a:tabLst>
                <a:tab pos="408940" algn="l"/>
              </a:tabLst>
            </a:pPr>
            <a:r>
              <a:rPr dirty="0"/>
              <a:t>	</a:t>
            </a:r>
            <a:r>
              <a:rPr sz="1800" dirty="0">
                <a:latin typeface="Times New Roman"/>
                <a:cs typeface="Times New Roman"/>
              </a:rPr>
              <a:t>The wave </a:t>
            </a:r>
            <a:r>
              <a:rPr sz="1800" spc="-5" dirty="0">
                <a:latin typeface="Times New Roman"/>
                <a:cs typeface="Times New Roman"/>
              </a:rPr>
              <a:t>propagates </a:t>
            </a:r>
            <a:r>
              <a:rPr sz="1800" dirty="0">
                <a:latin typeface="Times New Roman"/>
                <a:cs typeface="Times New Roman"/>
              </a:rPr>
              <a:t>at a </a:t>
            </a:r>
            <a:r>
              <a:rPr sz="1800" spc="-5" dirty="0">
                <a:latin typeface="Times New Roman"/>
                <a:cs typeface="Times New Roman"/>
              </a:rPr>
              <a:t>wave </a:t>
            </a:r>
            <a:r>
              <a:rPr sz="1800" dirty="0">
                <a:latin typeface="Times New Roman"/>
                <a:cs typeface="Times New Roman"/>
              </a:rPr>
              <a:t>speed </a:t>
            </a:r>
            <a:r>
              <a:rPr sz="1800" spc="-5" dirty="0">
                <a:latin typeface="Times New Roman"/>
                <a:cs typeface="Times New Roman"/>
              </a:rPr>
              <a:t>(v). </a:t>
            </a:r>
            <a:r>
              <a:rPr sz="1800" dirty="0">
                <a:latin typeface="Times New Roman"/>
                <a:cs typeface="Times New Roman"/>
              </a:rPr>
              <a:t>This wave </a:t>
            </a:r>
            <a:r>
              <a:rPr sz="1800" spc="-5" dirty="0">
                <a:latin typeface="Times New Roman"/>
                <a:cs typeface="Times New Roman"/>
              </a:rPr>
              <a:t>speed </a:t>
            </a:r>
            <a:r>
              <a:rPr sz="1800" dirty="0">
                <a:latin typeface="Times New Roman"/>
                <a:cs typeface="Times New Roman"/>
              </a:rPr>
              <a:t>in a </a:t>
            </a:r>
            <a:r>
              <a:rPr sz="1800" spc="-5" dirty="0">
                <a:latin typeface="Times New Roman"/>
                <a:cs typeface="Times New Roman"/>
              </a:rPr>
              <a:t>vacuum is </a:t>
            </a:r>
            <a:r>
              <a:rPr sz="1800" dirty="0">
                <a:latin typeface="Times New Roman"/>
                <a:cs typeface="Times New Roman"/>
              </a:rPr>
              <a:t>equal to  c, and is less </a:t>
            </a:r>
            <a:r>
              <a:rPr sz="1800" spc="-5" dirty="0">
                <a:latin typeface="Times New Roman"/>
                <a:cs typeface="Times New Roman"/>
              </a:rPr>
              <a:t>than </a:t>
            </a:r>
            <a:r>
              <a:rPr sz="1800" dirty="0">
                <a:latin typeface="Times New Roman"/>
                <a:cs typeface="Times New Roman"/>
              </a:rPr>
              <a:t>c in a </a:t>
            </a:r>
            <a:r>
              <a:rPr sz="1800" spc="-5" dirty="0">
                <a:latin typeface="Times New Roman"/>
                <a:cs typeface="Times New Roman"/>
              </a:rPr>
              <a:t>medium. At </a:t>
            </a:r>
            <a:r>
              <a:rPr sz="1800" dirty="0">
                <a:latin typeface="Times New Roman"/>
                <a:cs typeface="Times New Roman"/>
              </a:rPr>
              <a:t>a </a:t>
            </a:r>
            <a:r>
              <a:rPr sz="1800" spc="-5" dirty="0">
                <a:latin typeface="Times New Roman"/>
                <a:cs typeface="Times New Roman"/>
              </a:rPr>
              <a:t>stationary </a:t>
            </a:r>
            <a:r>
              <a:rPr sz="1800" dirty="0">
                <a:latin typeface="Times New Roman"/>
                <a:cs typeface="Times New Roman"/>
              </a:rPr>
              <a:t>point along </a:t>
            </a:r>
            <a:r>
              <a:rPr sz="1800" spc="-5" dirty="0">
                <a:latin typeface="Times New Roman"/>
                <a:cs typeface="Times New Roman"/>
              </a:rPr>
              <a:t>the wave,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wave  passes </a:t>
            </a:r>
            <a:r>
              <a:rPr sz="1800" spc="-10" dirty="0">
                <a:latin typeface="Times New Roman"/>
                <a:cs typeface="Times New Roman"/>
              </a:rPr>
              <a:t>by </a:t>
            </a:r>
            <a:r>
              <a:rPr sz="1800" dirty="0">
                <a:latin typeface="Times New Roman"/>
                <a:cs typeface="Times New Roman"/>
              </a:rPr>
              <a:t>in a </a:t>
            </a:r>
            <a:r>
              <a:rPr sz="1800" spc="-5" dirty="0">
                <a:latin typeface="Times New Roman"/>
                <a:cs typeface="Times New Roman"/>
              </a:rPr>
              <a:t>repeating cycle.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time </a:t>
            </a:r>
            <a:r>
              <a:rPr sz="1800" dirty="0">
                <a:latin typeface="Times New Roman"/>
                <a:cs typeface="Times New Roman"/>
              </a:rPr>
              <a:t>to </a:t>
            </a:r>
            <a:r>
              <a:rPr sz="1800" spc="-5" dirty="0">
                <a:latin typeface="Times New Roman"/>
                <a:cs typeface="Times New Roman"/>
              </a:rPr>
              <a:t>complete </a:t>
            </a:r>
            <a:r>
              <a:rPr sz="1800" dirty="0">
                <a:latin typeface="Times New Roman"/>
                <a:cs typeface="Times New Roman"/>
              </a:rPr>
              <a:t>one </a:t>
            </a:r>
            <a:r>
              <a:rPr sz="1800" spc="-5" dirty="0">
                <a:latin typeface="Times New Roman"/>
                <a:cs typeface="Times New Roman"/>
              </a:rPr>
              <a:t>cycle is </a:t>
            </a:r>
            <a:r>
              <a:rPr sz="1800" dirty="0">
                <a:latin typeface="Times New Roman"/>
                <a:cs typeface="Times New Roman"/>
              </a:rPr>
              <a:t>called </a:t>
            </a:r>
            <a:r>
              <a:rPr sz="1800" spc="-5" dirty="0">
                <a:latin typeface="Times New Roman"/>
                <a:cs typeface="Times New Roman"/>
              </a:rPr>
              <a:t>the cycle  time </a:t>
            </a:r>
            <a:r>
              <a:rPr sz="1800" dirty="0">
                <a:latin typeface="Times New Roman"/>
                <a:cs typeface="Times New Roman"/>
              </a:rPr>
              <a:t>or period (τ) and can be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calculated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02437" y="5301233"/>
            <a:ext cx="31413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  <a:tab pos="2623185" algn="l"/>
              </a:tabLst>
            </a:pPr>
            <a:r>
              <a:rPr sz="1800" dirty="0">
                <a:latin typeface="Times New Roman"/>
                <a:cs typeface="Times New Roman"/>
              </a:rPr>
              <a:t>Period or </a:t>
            </a:r>
            <a:r>
              <a:rPr sz="1800" spc="5" dirty="0">
                <a:latin typeface="Times New Roman"/>
                <a:cs typeface="Times New Roman"/>
              </a:rPr>
              <a:t>cycle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time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is	</a:t>
            </a:r>
            <a:r>
              <a:rPr sz="1800" dirty="0">
                <a:latin typeface="Cambria Math"/>
                <a:cs typeface="Cambria Math"/>
              </a:rPr>
              <a:t>τ =</a:t>
            </a:r>
            <a:r>
              <a:rPr sz="1800" spc="110" dirty="0">
                <a:latin typeface="Cambria Math"/>
                <a:cs typeface="Cambria Math"/>
              </a:rPr>
              <a:t> </a:t>
            </a:r>
            <a:r>
              <a:rPr sz="1950" spc="142" baseline="44871" dirty="0">
                <a:latin typeface="Cambria Math"/>
                <a:cs typeface="Cambria Math"/>
              </a:rPr>
              <a:t>𝜆</a:t>
            </a:r>
            <a:endParaRPr sz="1950" baseline="44871">
              <a:latin typeface="Cambria Math"/>
              <a:cs typeface="Cambria Math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432428" y="5475732"/>
            <a:ext cx="99060" cy="0"/>
          </a:xfrm>
          <a:custGeom>
            <a:avLst/>
            <a:gdLst/>
            <a:ahLst/>
            <a:cxnLst/>
            <a:rect l="l" t="t" r="r" b="b"/>
            <a:pathLst>
              <a:path w="99060">
                <a:moveTo>
                  <a:pt x="0" y="0"/>
                </a:moveTo>
                <a:lnTo>
                  <a:pt x="99060" y="0"/>
                </a:lnTo>
              </a:path>
            </a:pathLst>
          </a:custGeom>
          <a:ln w="152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402437" y="5386222"/>
            <a:ext cx="8206740" cy="969644"/>
          </a:xfrm>
          <a:prstGeom prst="rect">
            <a:avLst/>
          </a:prstGeom>
        </p:spPr>
        <p:txBody>
          <a:bodyPr vert="horz" wrap="square" lIns="0" tIns="105410" rIns="0" bIns="0" rtlCol="0">
            <a:spAutoFit/>
          </a:bodyPr>
          <a:lstStyle/>
          <a:p>
            <a:pPr marL="3030220">
              <a:lnSpc>
                <a:spcPct val="100000"/>
              </a:lnSpc>
              <a:spcBef>
                <a:spcPts val="830"/>
              </a:spcBef>
            </a:pPr>
            <a:r>
              <a:rPr sz="1300" spc="100" dirty="0">
                <a:latin typeface="Cambria Math"/>
                <a:cs typeface="Cambria Math"/>
              </a:rPr>
              <a:t>v</a:t>
            </a:r>
            <a:endParaRPr sz="1300">
              <a:latin typeface="Cambria Math"/>
              <a:cs typeface="Cambria Math"/>
            </a:endParaRPr>
          </a:p>
          <a:p>
            <a:pPr marL="355600" marR="5080" indent="-342900">
              <a:lnSpc>
                <a:spcPts val="2000"/>
              </a:lnSpc>
              <a:spcBef>
                <a:spcPts val="1175"/>
              </a:spcBef>
              <a:buFont typeface="Arial"/>
              <a:buChar char="•"/>
              <a:tabLst>
                <a:tab pos="413384" algn="l"/>
                <a:tab pos="414020" algn="l"/>
              </a:tabLst>
            </a:pPr>
            <a:r>
              <a:rPr dirty="0"/>
              <a:t>	</a:t>
            </a:r>
            <a:r>
              <a:rPr sz="1800" b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Frequency </a:t>
            </a:r>
            <a:r>
              <a:rPr sz="1800" u="heavy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</a:t>
            </a:r>
            <a:r>
              <a:rPr sz="1800" u="heavy" spc="5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𝑓</a:t>
            </a:r>
            <a:r>
              <a:rPr sz="1800" u="heavy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).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It </a:t>
            </a:r>
            <a:r>
              <a:rPr sz="1800" spc="-5" dirty="0">
                <a:latin typeface="Times New Roman"/>
                <a:cs typeface="Times New Roman"/>
              </a:rPr>
              <a:t>is measured as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number </a:t>
            </a:r>
            <a:r>
              <a:rPr sz="1800" dirty="0">
                <a:latin typeface="Times New Roman"/>
                <a:cs typeface="Times New Roman"/>
              </a:rPr>
              <a:t>of </a:t>
            </a:r>
            <a:r>
              <a:rPr sz="1800" spc="-5" dirty="0">
                <a:latin typeface="Times New Roman"/>
                <a:cs typeface="Times New Roman"/>
              </a:rPr>
              <a:t>waves </a:t>
            </a:r>
            <a:r>
              <a:rPr sz="1800" dirty="0">
                <a:latin typeface="Times New Roman"/>
                <a:cs typeface="Times New Roman"/>
              </a:rPr>
              <a:t>that </a:t>
            </a:r>
            <a:r>
              <a:rPr sz="1800" spc="-5" dirty="0">
                <a:latin typeface="Times New Roman"/>
                <a:cs typeface="Times New Roman"/>
              </a:rPr>
              <a:t>pass </a:t>
            </a:r>
            <a:r>
              <a:rPr sz="1800" dirty="0">
                <a:latin typeface="Times New Roman"/>
                <a:cs typeface="Times New Roman"/>
              </a:rPr>
              <a:t>a given point in </a:t>
            </a:r>
            <a:r>
              <a:rPr sz="1800" spc="-5" dirty="0">
                <a:latin typeface="Times New Roman"/>
                <a:cs typeface="Times New Roman"/>
              </a:rPr>
              <a:t>one  </a:t>
            </a:r>
            <a:r>
              <a:rPr sz="1800" dirty="0">
                <a:latin typeface="Times New Roman"/>
                <a:cs typeface="Times New Roman"/>
              </a:rPr>
              <a:t>second. The unit for frequency </a:t>
            </a:r>
            <a:r>
              <a:rPr sz="1800" spc="-5" dirty="0">
                <a:latin typeface="Times New Roman"/>
                <a:cs typeface="Times New Roman"/>
              </a:rPr>
              <a:t>is </a:t>
            </a:r>
            <a:r>
              <a:rPr sz="1800" spc="5" dirty="0">
                <a:latin typeface="Times New Roman"/>
                <a:cs typeface="Times New Roman"/>
              </a:rPr>
              <a:t>cycles </a:t>
            </a:r>
            <a:r>
              <a:rPr sz="1800" dirty="0">
                <a:latin typeface="Times New Roman"/>
                <a:cs typeface="Times New Roman"/>
              </a:rPr>
              <a:t>per second, also called hertz</a:t>
            </a:r>
            <a:r>
              <a:rPr sz="1800" spc="-1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(Hz).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38300" y="289559"/>
            <a:ext cx="5946648" cy="12588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57200" y="274700"/>
            <a:ext cx="8229600" cy="984244"/>
          </a:xfrm>
          <a:prstGeom prst="rect">
            <a:avLst/>
          </a:prstGeom>
          <a:ln w="9525">
            <a:solidFill>
              <a:srgbClr val="97B853"/>
            </a:solidFill>
          </a:ln>
        </p:spPr>
        <p:txBody>
          <a:bodyPr vert="horz" wrap="square" lIns="0" tIns="121285" rIns="0" bIns="0" rtlCol="0">
            <a:spAutoFit/>
          </a:bodyPr>
          <a:lstStyle/>
          <a:p>
            <a:pPr marL="3556635" marR="1433195" indent="-2118995">
              <a:lnSpc>
                <a:spcPct val="100000"/>
              </a:lnSpc>
              <a:spcBef>
                <a:spcPts val="955"/>
              </a:spcBef>
            </a:pPr>
            <a:r>
              <a:rPr lang="en-US" sz="2800" spc="-15" dirty="0" smtClean="0">
                <a:latin typeface="Calibri"/>
                <a:cs typeface="Calibri"/>
              </a:rPr>
              <a:t>Lecture one (Nature and propagation  of light)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1517750"/>
            <a:ext cx="8074659" cy="473583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5" dirty="0">
                <a:latin typeface="Calibri"/>
                <a:cs typeface="Calibri"/>
              </a:rPr>
              <a:t>The </a:t>
            </a:r>
            <a:r>
              <a:rPr sz="3000" spc="-10" dirty="0">
                <a:latin typeface="Calibri"/>
                <a:cs typeface="Calibri"/>
              </a:rPr>
              <a:t>Electromagnetic</a:t>
            </a:r>
            <a:r>
              <a:rPr sz="3000" spc="-35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Spectrum:-</a:t>
            </a:r>
            <a:endParaRPr sz="30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90000"/>
              </a:lnSpc>
              <a:spcBef>
                <a:spcPts val="720"/>
              </a:spcBef>
              <a:buFont typeface="Arial"/>
              <a:buChar char="•"/>
              <a:tabLst>
                <a:tab pos="443230" algn="l"/>
              </a:tabLst>
            </a:pPr>
            <a:r>
              <a:rPr dirty="0"/>
              <a:t>	</a:t>
            </a:r>
            <a:r>
              <a:rPr sz="3000" spc="-5" dirty="0">
                <a:latin typeface="Calibri"/>
                <a:cs typeface="Calibri"/>
              </a:rPr>
              <a:t>The </a:t>
            </a:r>
            <a:r>
              <a:rPr sz="3000" spc="-10" dirty="0">
                <a:latin typeface="Calibri"/>
                <a:cs typeface="Calibri"/>
              </a:rPr>
              <a:t>electromagnetic </a:t>
            </a:r>
            <a:r>
              <a:rPr sz="3000" spc="-5" dirty="0">
                <a:latin typeface="Calibri"/>
                <a:cs typeface="Calibri"/>
              </a:rPr>
              <a:t>(EM) spectrum </a:t>
            </a:r>
            <a:r>
              <a:rPr sz="3000" spc="-10" dirty="0">
                <a:latin typeface="Calibri"/>
                <a:cs typeface="Calibri"/>
              </a:rPr>
              <a:t>is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25" dirty="0">
                <a:latin typeface="Calibri"/>
                <a:cs typeface="Calibri"/>
              </a:rPr>
              <a:t>range  </a:t>
            </a:r>
            <a:r>
              <a:rPr sz="3000" dirty="0">
                <a:latin typeface="Calibri"/>
                <a:cs typeface="Calibri"/>
              </a:rPr>
              <a:t>of all </a:t>
            </a:r>
            <a:r>
              <a:rPr sz="3000" spc="-5" dirty="0">
                <a:latin typeface="Calibri"/>
                <a:cs typeface="Calibri"/>
              </a:rPr>
              <a:t>types </a:t>
            </a:r>
            <a:r>
              <a:rPr sz="3000" dirty="0">
                <a:latin typeface="Calibri"/>
                <a:cs typeface="Calibri"/>
              </a:rPr>
              <a:t>of </a:t>
            </a:r>
            <a:r>
              <a:rPr sz="3000" spc="-10" dirty="0">
                <a:latin typeface="Calibri"/>
                <a:cs typeface="Calibri"/>
              </a:rPr>
              <a:t>EM </a:t>
            </a:r>
            <a:r>
              <a:rPr sz="3000" spc="-15" dirty="0">
                <a:latin typeface="Calibri"/>
                <a:cs typeface="Calibri"/>
              </a:rPr>
              <a:t>radiation. </a:t>
            </a:r>
            <a:r>
              <a:rPr sz="3000" spc="-10" dirty="0">
                <a:latin typeface="Calibri"/>
                <a:cs typeface="Calibri"/>
              </a:rPr>
              <a:t>Radiation </a:t>
            </a:r>
            <a:r>
              <a:rPr sz="3000" spc="-5" dirty="0">
                <a:latin typeface="Calibri"/>
                <a:cs typeface="Calibri"/>
              </a:rPr>
              <a:t>is </a:t>
            </a:r>
            <a:r>
              <a:rPr sz="3000" spc="-10" dirty="0">
                <a:latin typeface="Calibri"/>
                <a:cs typeface="Calibri"/>
              </a:rPr>
              <a:t>energy  that </a:t>
            </a:r>
            <a:r>
              <a:rPr sz="3000" spc="-25" dirty="0">
                <a:latin typeface="Calibri"/>
                <a:cs typeface="Calibri"/>
              </a:rPr>
              <a:t>travels </a:t>
            </a:r>
            <a:r>
              <a:rPr sz="3000" dirty="0">
                <a:latin typeface="Calibri"/>
                <a:cs typeface="Calibri"/>
              </a:rPr>
              <a:t>and </a:t>
            </a:r>
            <a:r>
              <a:rPr sz="3000" spc="-10" dirty="0">
                <a:latin typeface="Calibri"/>
                <a:cs typeface="Calibri"/>
              </a:rPr>
              <a:t>spreads </a:t>
            </a:r>
            <a:r>
              <a:rPr sz="3000" spc="-5" dirty="0">
                <a:latin typeface="Calibri"/>
                <a:cs typeface="Calibri"/>
              </a:rPr>
              <a:t>out </a:t>
            </a:r>
            <a:r>
              <a:rPr sz="3000" dirty="0">
                <a:latin typeface="Calibri"/>
                <a:cs typeface="Calibri"/>
              </a:rPr>
              <a:t>as </a:t>
            </a:r>
            <a:r>
              <a:rPr sz="3000" spc="-5" dirty="0">
                <a:latin typeface="Calibri"/>
                <a:cs typeface="Calibri"/>
              </a:rPr>
              <a:t>it </a:t>
            </a:r>
            <a:r>
              <a:rPr sz="3000" spc="-10" dirty="0">
                <a:latin typeface="Calibri"/>
                <a:cs typeface="Calibri"/>
              </a:rPr>
              <a:t>goes </a:t>
            </a:r>
            <a:r>
              <a:rPr sz="3000" dirty="0">
                <a:latin typeface="Calibri"/>
                <a:cs typeface="Calibri"/>
              </a:rPr>
              <a:t>– </a:t>
            </a:r>
            <a:r>
              <a:rPr sz="3000" spc="-10" dirty="0">
                <a:latin typeface="Calibri"/>
                <a:cs typeface="Calibri"/>
              </a:rPr>
              <a:t>the  </a:t>
            </a:r>
            <a:r>
              <a:rPr sz="3000" spc="-5" dirty="0">
                <a:latin typeface="Calibri"/>
                <a:cs typeface="Calibri"/>
              </a:rPr>
              <a:t>visible </a:t>
            </a:r>
            <a:r>
              <a:rPr sz="3000" spc="-10" dirty="0">
                <a:latin typeface="Calibri"/>
                <a:cs typeface="Calibri"/>
              </a:rPr>
              <a:t>light that comes </a:t>
            </a:r>
            <a:r>
              <a:rPr sz="3000" spc="-20" dirty="0">
                <a:latin typeface="Calibri"/>
                <a:cs typeface="Calibri"/>
              </a:rPr>
              <a:t>from </a:t>
            </a:r>
            <a:r>
              <a:rPr sz="3000" dirty="0">
                <a:latin typeface="Calibri"/>
                <a:cs typeface="Calibri"/>
              </a:rPr>
              <a:t>a lamp </a:t>
            </a:r>
            <a:r>
              <a:rPr sz="3000" spc="-5" dirty="0">
                <a:latin typeface="Calibri"/>
                <a:cs typeface="Calibri"/>
              </a:rPr>
              <a:t>in </a:t>
            </a:r>
            <a:r>
              <a:rPr sz="3000" spc="-15" dirty="0">
                <a:latin typeface="Calibri"/>
                <a:cs typeface="Calibri"/>
              </a:rPr>
              <a:t>your </a:t>
            </a:r>
            <a:r>
              <a:rPr sz="3000" spc="-5" dirty="0">
                <a:latin typeface="Calibri"/>
                <a:cs typeface="Calibri"/>
              </a:rPr>
              <a:t>house  </a:t>
            </a:r>
            <a:r>
              <a:rPr sz="3000" dirty="0">
                <a:latin typeface="Calibri"/>
                <a:cs typeface="Calibri"/>
              </a:rPr>
              <a:t>and the </a:t>
            </a:r>
            <a:r>
              <a:rPr sz="3000" spc="-15" dirty="0">
                <a:latin typeface="Calibri"/>
                <a:cs typeface="Calibri"/>
              </a:rPr>
              <a:t>radio </a:t>
            </a:r>
            <a:r>
              <a:rPr sz="3000" spc="-20" dirty="0">
                <a:latin typeface="Calibri"/>
                <a:cs typeface="Calibri"/>
              </a:rPr>
              <a:t>waves </a:t>
            </a:r>
            <a:r>
              <a:rPr sz="3000" spc="-10" dirty="0">
                <a:latin typeface="Calibri"/>
                <a:cs typeface="Calibri"/>
              </a:rPr>
              <a:t>that come </a:t>
            </a:r>
            <a:r>
              <a:rPr sz="3000" spc="-20" dirty="0">
                <a:latin typeface="Calibri"/>
                <a:cs typeface="Calibri"/>
              </a:rPr>
              <a:t>from </a:t>
            </a:r>
            <a:r>
              <a:rPr sz="3000" dirty="0">
                <a:latin typeface="Calibri"/>
                <a:cs typeface="Calibri"/>
              </a:rPr>
              <a:t>a </a:t>
            </a:r>
            <a:r>
              <a:rPr sz="3000" spc="-15" dirty="0">
                <a:latin typeface="Calibri"/>
                <a:cs typeface="Calibri"/>
              </a:rPr>
              <a:t>radio </a:t>
            </a:r>
            <a:r>
              <a:rPr sz="3000" spc="645" dirty="0">
                <a:latin typeface="Calibri"/>
                <a:cs typeface="Calibri"/>
              </a:rPr>
              <a:t> </a:t>
            </a:r>
            <a:r>
              <a:rPr sz="3000" spc="-15" dirty="0">
                <a:latin typeface="Calibri"/>
                <a:cs typeface="Calibri"/>
              </a:rPr>
              <a:t>station are two </a:t>
            </a:r>
            <a:r>
              <a:rPr sz="3000" spc="-5" dirty="0">
                <a:latin typeface="Calibri"/>
                <a:cs typeface="Calibri"/>
              </a:rPr>
              <a:t>types </a:t>
            </a:r>
            <a:r>
              <a:rPr sz="3000" dirty="0">
                <a:latin typeface="Calibri"/>
                <a:cs typeface="Calibri"/>
              </a:rPr>
              <a:t>of </a:t>
            </a:r>
            <a:r>
              <a:rPr sz="3000" spc="-10" dirty="0">
                <a:latin typeface="Calibri"/>
                <a:cs typeface="Calibri"/>
              </a:rPr>
              <a:t>electromagnetic  radiation. </a:t>
            </a:r>
            <a:r>
              <a:rPr sz="3000" spc="-5" dirty="0">
                <a:latin typeface="Calibri"/>
                <a:cs typeface="Calibri"/>
              </a:rPr>
              <a:t>The </a:t>
            </a:r>
            <a:r>
              <a:rPr sz="3000" spc="-10" dirty="0">
                <a:latin typeface="Calibri"/>
                <a:cs typeface="Calibri"/>
              </a:rPr>
              <a:t>other </a:t>
            </a:r>
            <a:r>
              <a:rPr sz="3000" dirty="0">
                <a:latin typeface="Calibri"/>
                <a:cs typeface="Calibri"/>
              </a:rPr>
              <a:t>types of </a:t>
            </a:r>
            <a:r>
              <a:rPr sz="3000" spc="-5" dirty="0">
                <a:latin typeface="Calibri"/>
                <a:cs typeface="Calibri"/>
              </a:rPr>
              <a:t>EM </a:t>
            </a:r>
            <a:r>
              <a:rPr sz="3000" spc="-15" dirty="0">
                <a:latin typeface="Calibri"/>
                <a:cs typeface="Calibri"/>
              </a:rPr>
              <a:t>radiation that  </a:t>
            </a:r>
            <a:r>
              <a:rPr sz="3000" spc="-25" dirty="0">
                <a:latin typeface="Calibri"/>
                <a:cs typeface="Calibri"/>
              </a:rPr>
              <a:t>make </a:t>
            </a:r>
            <a:r>
              <a:rPr sz="3000" spc="-5" dirty="0">
                <a:latin typeface="Calibri"/>
                <a:cs typeface="Calibri"/>
              </a:rPr>
              <a:t>up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10" dirty="0">
                <a:latin typeface="Calibri"/>
                <a:cs typeface="Calibri"/>
              </a:rPr>
              <a:t>electromagnetic </a:t>
            </a:r>
            <a:r>
              <a:rPr sz="3000" spc="-5" dirty="0">
                <a:latin typeface="Calibri"/>
                <a:cs typeface="Calibri"/>
              </a:rPr>
              <a:t>spectrum </a:t>
            </a:r>
            <a:r>
              <a:rPr sz="3000" spc="-15" dirty="0">
                <a:latin typeface="Calibri"/>
                <a:cs typeface="Calibri"/>
              </a:rPr>
              <a:t>are  </a:t>
            </a:r>
            <a:r>
              <a:rPr sz="3000" spc="-20" dirty="0">
                <a:latin typeface="Calibri"/>
                <a:cs typeface="Calibri"/>
              </a:rPr>
              <a:t>microwaves, infrared </a:t>
            </a:r>
            <a:r>
              <a:rPr sz="3000" spc="-10" dirty="0">
                <a:latin typeface="Calibri"/>
                <a:cs typeface="Calibri"/>
              </a:rPr>
              <a:t>light, </a:t>
            </a:r>
            <a:r>
              <a:rPr sz="3000" spc="-15" dirty="0">
                <a:latin typeface="Calibri"/>
                <a:cs typeface="Calibri"/>
              </a:rPr>
              <a:t>ultraviolet, </a:t>
            </a:r>
            <a:r>
              <a:rPr sz="3000" spc="-30" dirty="0">
                <a:latin typeface="Calibri"/>
                <a:cs typeface="Calibri"/>
              </a:rPr>
              <a:t>X-rays </a:t>
            </a:r>
            <a:r>
              <a:rPr sz="3000" dirty="0">
                <a:latin typeface="Calibri"/>
                <a:cs typeface="Calibri"/>
              </a:rPr>
              <a:t>and  </a:t>
            </a:r>
            <a:r>
              <a:rPr sz="3000" spc="-15" dirty="0">
                <a:latin typeface="Calibri"/>
                <a:cs typeface="Calibri"/>
              </a:rPr>
              <a:t>gamma</a:t>
            </a:r>
            <a:r>
              <a:rPr sz="3000" dirty="0">
                <a:latin typeface="Calibri"/>
                <a:cs typeface="Calibri"/>
              </a:rPr>
              <a:t> </a:t>
            </a:r>
            <a:r>
              <a:rPr sz="3000" spc="-30" dirty="0">
                <a:latin typeface="Calibri"/>
                <a:cs typeface="Calibri"/>
              </a:rPr>
              <a:t>rays.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958</Words>
  <Application>Microsoft Office PowerPoint</Application>
  <PresentationFormat>On-screen Show (4:3)</PresentationFormat>
  <Paragraphs>109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Lecture one (Nature and propagation  of light)</vt:lpstr>
      <vt:lpstr>PowerPoint Presentation</vt:lpstr>
      <vt:lpstr>Lecture one (Nature and propagation  of light)</vt:lpstr>
      <vt:lpstr>Lecture one (Nature and propagation  of light)</vt:lpstr>
      <vt:lpstr>Lecture one (Nature and propagation  of light)</vt:lpstr>
      <vt:lpstr>Lecture one (Nature and propagation  of light)</vt:lpstr>
      <vt:lpstr>PowerPoint Presentation</vt:lpstr>
      <vt:lpstr>Lecture one (Nature and propagation  of light)</vt:lpstr>
      <vt:lpstr>PowerPoint Presentation</vt:lpstr>
      <vt:lpstr>Lecture one (Nature and propagation  of light)</vt:lpstr>
      <vt:lpstr>Lecture one (Nature and propagation  of light)</vt:lpstr>
      <vt:lpstr>Lecture one (Nature and propagation  of light)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one (Nature and propagation of light)</dc:title>
  <dc:creator>sabah</dc:creator>
  <cp:lastModifiedBy>Nada</cp:lastModifiedBy>
  <cp:revision>1</cp:revision>
  <dcterms:created xsi:type="dcterms:W3CDTF">2018-11-29T18:01:22Z</dcterms:created>
  <dcterms:modified xsi:type="dcterms:W3CDTF">2018-11-29T18:10:30Z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2018-11-29T00:00:00Z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2018-11-29T00:00:00Z</vt:filetime>
  </property>
</Properties>
</file>